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77" r:id="rId3"/>
    <p:sldId id="278" r:id="rId4"/>
    <p:sldId id="279" r:id="rId5"/>
    <p:sldId id="288" r:id="rId6"/>
    <p:sldId id="292" r:id="rId7"/>
    <p:sldId id="256" r:id="rId8"/>
    <p:sldId id="260" r:id="rId9"/>
    <p:sldId id="262" r:id="rId10"/>
    <p:sldId id="263" r:id="rId11"/>
    <p:sldId id="264" r:id="rId12"/>
    <p:sldId id="286" r:id="rId13"/>
    <p:sldId id="293" r:id="rId14"/>
    <p:sldId id="294" r:id="rId15"/>
    <p:sldId id="295" r:id="rId16"/>
    <p:sldId id="296" r:id="rId17"/>
    <p:sldId id="297" r:id="rId18"/>
    <p:sldId id="298" r:id="rId19"/>
    <p:sldId id="287" r:id="rId20"/>
    <p:sldId id="284" r:id="rId21"/>
    <p:sldId id="291" r:id="rId22"/>
    <p:sldId id="280" r:id="rId23"/>
    <p:sldId id="283" r:id="rId24"/>
    <p:sldId id="290" r:id="rId25"/>
    <p:sldId id="272" r:id="rId26"/>
    <p:sldId id="270" r:id="rId27"/>
    <p:sldId id="269" r:id="rId28"/>
    <p:sldId id="271" r:id="rId29"/>
    <p:sldId id="265" r:id="rId30"/>
    <p:sldId id="273" r:id="rId31"/>
    <p:sldId id="276" r:id="rId32"/>
    <p:sldId id="274" r:id="rId33"/>
    <p:sldId id="275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49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84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7880-2957-4E51-877E-B5C89109E44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DF71-16E2-46DB-BCB0-0EC1B11084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539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7880-2957-4E51-877E-B5C89109E44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DF71-16E2-46DB-BCB0-0EC1B11084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982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7880-2957-4E51-877E-B5C89109E44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DF71-16E2-46DB-BCB0-0EC1B11084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33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7880-2957-4E51-877E-B5C89109E44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DF71-16E2-46DB-BCB0-0EC1B11084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28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7880-2957-4E51-877E-B5C89109E44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DF71-16E2-46DB-BCB0-0EC1B11084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350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7880-2957-4E51-877E-B5C89109E44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DF71-16E2-46DB-BCB0-0EC1B11084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096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7880-2957-4E51-877E-B5C89109E44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DF71-16E2-46DB-BCB0-0EC1B11084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5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7880-2957-4E51-877E-B5C89109E44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DF71-16E2-46DB-BCB0-0EC1B11084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06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7880-2957-4E51-877E-B5C89109E44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DF71-16E2-46DB-BCB0-0EC1B11084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56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7880-2957-4E51-877E-B5C89109E44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DF71-16E2-46DB-BCB0-0EC1B11084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51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07880-2957-4E51-877E-B5C89109E44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FDF71-16E2-46DB-BCB0-0EC1B11084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38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07880-2957-4E51-877E-B5C89109E44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FDF71-16E2-46DB-BCB0-0EC1B11084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07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thermofisher.com/antibody/primary/target/vegf/application/Flow%20Cytometry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thermofisher.com/antibody/product/VEGF-Antibody-clone-JH121-Monoclonal/MA5-1318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3808" y="1122363"/>
            <a:ext cx="8358308" cy="1129059"/>
          </a:xfrm>
        </p:spPr>
        <p:txBody>
          <a:bodyPr>
            <a:normAutofit fontScale="90000"/>
          </a:bodyPr>
          <a:lstStyle/>
          <a:p>
            <a:r>
              <a:rPr lang="en-US" altLang="ko-KR" sz="4000" b="1" dirty="0">
                <a:latin typeface="+mn-lt"/>
              </a:rPr>
              <a:t>The role of VEGFA in disease progression of myelodysplastic syndrome</a:t>
            </a:r>
            <a:endParaRPr lang="ko-KR" altLang="en-US" sz="4000" b="1" dirty="0">
              <a:latin typeface="+mn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5033040"/>
            <a:ext cx="6858000" cy="338099"/>
          </a:xfrm>
        </p:spPr>
        <p:txBody>
          <a:bodyPr anchor="t" anchorCtr="0">
            <a:normAutofit lnSpcReduction="10000"/>
          </a:bodyPr>
          <a:lstStyle/>
          <a:p>
            <a:r>
              <a:rPr lang="en-US" altLang="ko-KR" sz="2000" dirty="0"/>
              <a:t>Shin </a:t>
            </a:r>
            <a:r>
              <a:rPr lang="en-US" altLang="ko-KR" sz="2000" dirty="0" err="1"/>
              <a:t>Seung</a:t>
            </a:r>
            <a:r>
              <a:rPr lang="en-US" altLang="ko-KR" sz="2000" dirty="0"/>
              <a:t>-Hwan, M.D., Ph.D.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04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Background (mechanism other than angiogenesis)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4831" y="1029661"/>
            <a:ext cx="8129707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Activation of NF-</a:t>
            </a:r>
            <a:r>
              <a:rPr lang="el-GR" altLang="ko-KR" dirty="0"/>
              <a:t>κ</a:t>
            </a:r>
            <a:r>
              <a:rPr lang="en-US" altLang="ko-KR" dirty="0"/>
              <a:t>B driven inflammatory programs in mesenchymal elements attenuates hematopoiesis in lower-risk MDS 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52" y="1860502"/>
            <a:ext cx="3638327" cy="16922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19683" y="1902784"/>
            <a:ext cx="3153095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Increased phosphorylation of p65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in intramedullary located CD271+ mesenchymal cells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827" y="3491638"/>
            <a:ext cx="1724025" cy="16192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373" y="5000245"/>
            <a:ext cx="2028825" cy="1657350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 rot="-5400000">
            <a:off x="3176634" y="4853890"/>
            <a:ext cx="127527" cy="18520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841999" y="6316566"/>
            <a:ext cx="304799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Leukemia. 2019 Feb;33(2):536-541.</a:t>
            </a:r>
            <a:endParaRPr lang="ko-KR" altLang="en-US" sz="16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514775" y="3656998"/>
            <a:ext cx="2041333" cy="2670584"/>
            <a:chOff x="924613" y="3593002"/>
            <a:chExt cx="2041333" cy="267058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/>
            <a:srcRect r="50793"/>
            <a:stretch/>
          </p:blipFill>
          <p:spPr>
            <a:xfrm>
              <a:off x="1010075" y="3593002"/>
              <a:ext cx="1955871" cy="141160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/>
            <a:srcRect l="48896"/>
            <a:stretch/>
          </p:blipFill>
          <p:spPr>
            <a:xfrm>
              <a:off x="924613" y="4851981"/>
              <a:ext cx="2031273" cy="1411605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5537198" y="3571435"/>
            <a:ext cx="31530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OP9 cells (like CD271+ cells) – support the expansion of human HSPCs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IKK2SE – a constitutively active form of IKK2 (a upstream regulator of NF-</a:t>
            </a:r>
            <a:r>
              <a:rPr lang="en-US" altLang="ko-KR" sz="1400" dirty="0" err="1">
                <a:latin typeface="+mj-ea"/>
                <a:ea typeface="+mj-ea"/>
              </a:rPr>
              <a:t>kB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</a:p>
        </p:txBody>
      </p:sp>
      <p:cxnSp>
        <p:nvCxnSpPr>
          <p:cNvPr id="28" name="직선 연결선 27"/>
          <p:cNvCxnSpPr>
            <a:endCxn id="27" idx="0"/>
          </p:cNvCxnSpPr>
          <p:nvPr/>
        </p:nvCxnSpPr>
        <p:spPr>
          <a:xfrm>
            <a:off x="2472773" y="3918857"/>
            <a:ext cx="612926" cy="424420"/>
          </a:xfrm>
          <a:prstGeom prst="line">
            <a:avLst/>
          </a:prstGeom>
          <a:ln w="95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72773" y="4343277"/>
            <a:ext cx="1225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Transfection by lenti-virus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246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514831" y="1029661"/>
            <a:ext cx="8129707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Activation of NF-</a:t>
            </a:r>
            <a:r>
              <a:rPr lang="el-GR" altLang="ko-KR" dirty="0"/>
              <a:t>κ</a:t>
            </a:r>
            <a:r>
              <a:rPr lang="en-US" altLang="ko-KR" dirty="0"/>
              <a:t>B driven inflammatory programs in mesenchymal elements attenuates hematopoiesis in lower-risk MDS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Background (mechanism other than angiogenesis)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15" y="4085314"/>
            <a:ext cx="6414135" cy="224028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1807000"/>
            <a:ext cx="5947410" cy="233362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841999" y="6316566"/>
            <a:ext cx="304799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Leukemia. 2019 Feb;33(2):536-541.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789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Background (mechanism other than angiogenesis)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4831" y="1029661"/>
            <a:ext cx="812970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NF-kB activation in bone marrow samples from (esp. high risk) </a:t>
            </a:r>
            <a:r>
              <a:rPr lang="en-US" altLang="ko-KR" dirty="0" smtClean="0"/>
              <a:t>MDS patients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44320C7B-AB52-464C-87AB-7A3CEAFEBC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934" b="28590"/>
          <a:stretch/>
        </p:blipFill>
        <p:spPr>
          <a:xfrm>
            <a:off x="671715" y="1595245"/>
            <a:ext cx="4860211" cy="394878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841999" y="6316566"/>
            <a:ext cx="304799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Blood. 2006 Feb 1;107(3):1156-65.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EB7DD28-9C4A-40EB-B486-FA9D964B7DD2}"/>
              </a:ext>
            </a:extLst>
          </p:cNvPr>
          <p:cNvSpPr/>
          <p:nvPr/>
        </p:nvSpPr>
        <p:spPr>
          <a:xfrm>
            <a:off x="4928715" y="1595245"/>
            <a:ext cx="234950" cy="279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E4EA6B50-385A-4F8C-AB7B-A1489E9EA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759"/>
          <a:stretch/>
        </p:blipFill>
        <p:spPr>
          <a:xfrm>
            <a:off x="5776440" y="1595245"/>
            <a:ext cx="2315214" cy="159389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B4A578F1-348A-49CE-AC87-645E72F05A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200"/>
          <a:stretch/>
        </p:blipFill>
        <p:spPr>
          <a:xfrm>
            <a:off x="5795490" y="3297015"/>
            <a:ext cx="2315214" cy="19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9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Background (mechanism other than angiogenesis)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4831" y="1029661"/>
            <a:ext cx="8129707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Hypoxic induction of VEGF regulates murine HSC function in the low-oxygenic niche</a:t>
            </a:r>
            <a:endParaRPr lang="en-US" altLang="ko-KR" dirty="0"/>
          </a:p>
        </p:txBody>
      </p:sp>
      <p:sp>
        <p:nvSpPr>
          <p:cNvPr id="22" name="TextBox 21"/>
          <p:cNvSpPr txBox="1"/>
          <p:nvPr/>
        </p:nvSpPr>
        <p:spPr>
          <a:xfrm>
            <a:off x="5841999" y="6316566"/>
            <a:ext cx="304799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Blood. 2006 Feb 1;107(3):1156-65.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97" y="1744436"/>
            <a:ext cx="3107055" cy="2266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35" y="4232088"/>
            <a:ext cx="2019300" cy="1752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848" y="1744436"/>
            <a:ext cx="3105150" cy="13144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342" y="3141824"/>
            <a:ext cx="3067050" cy="1485900"/>
          </a:xfrm>
          <a:prstGeom prst="rect">
            <a:avLst/>
          </a:prstGeom>
        </p:spPr>
      </p:pic>
      <p:sp>
        <p:nvSpPr>
          <p:cNvPr id="20" name="설명선 2 19"/>
          <p:cNvSpPr/>
          <p:nvPr/>
        </p:nvSpPr>
        <p:spPr>
          <a:xfrm>
            <a:off x="7577368" y="1606903"/>
            <a:ext cx="1224661" cy="275065"/>
          </a:xfrm>
          <a:prstGeom prst="borderCallout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Mature cells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설명선 2 25"/>
          <p:cNvSpPr/>
          <p:nvPr/>
        </p:nvSpPr>
        <p:spPr>
          <a:xfrm>
            <a:off x="7577368" y="3000140"/>
            <a:ext cx="1224661" cy="275065"/>
          </a:xfrm>
          <a:prstGeom prst="borderCallout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Hypoxia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75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Background (mechanism other than angiogenesis)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4831" y="1029661"/>
            <a:ext cx="8129707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Hypoxic induction of VEGF regulates murine HSC function in the low-oxygenic niche</a:t>
            </a:r>
            <a:endParaRPr lang="en-US" altLang="ko-KR" dirty="0"/>
          </a:p>
        </p:txBody>
      </p:sp>
      <p:sp>
        <p:nvSpPr>
          <p:cNvPr id="22" name="TextBox 21"/>
          <p:cNvSpPr txBox="1"/>
          <p:nvPr/>
        </p:nvSpPr>
        <p:spPr>
          <a:xfrm>
            <a:off x="5841999" y="6316566"/>
            <a:ext cx="304799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Blood. 2006 Feb 1;107(3):1156-65.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66" y="1744436"/>
            <a:ext cx="3286125" cy="3819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51227"/>
          <a:stretch/>
        </p:blipFill>
        <p:spPr>
          <a:xfrm>
            <a:off x="4044291" y="1791791"/>
            <a:ext cx="3086100" cy="18582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49767" r="50317"/>
          <a:stretch/>
        </p:blipFill>
        <p:spPr>
          <a:xfrm>
            <a:off x="4072093" y="3560956"/>
            <a:ext cx="1533253" cy="19138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48478" t="49767"/>
          <a:stretch/>
        </p:blipFill>
        <p:spPr>
          <a:xfrm>
            <a:off x="5668945" y="3560956"/>
            <a:ext cx="1590018" cy="191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3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Background (mechanism other than angiogenesis)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4831" y="1029661"/>
            <a:ext cx="8129707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Hypoxic induction of VEGF regulates murine HSC function in the low-oxygenic niche</a:t>
            </a:r>
            <a:endParaRPr lang="en-US" altLang="ko-KR" dirty="0"/>
          </a:p>
        </p:txBody>
      </p:sp>
      <p:sp>
        <p:nvSpPr>
          <p:cNvPr id="22" name="TextBox 21"/>
          <p:cNvSpPr txBox="1"/>
          <p:nvPr/>
        </p:nvSpPr>
        <p:spPr>
          <a:xfrm>
            <a:off x="5841999" y="6316566"/>
            <a:ext cx="304799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Blood. 2006 Feb 1;107(3):1156-65.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34" y="1668269"/>
            <a:ext cx="3981450" cy="43243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584" y="1583822"/>
            <a:ext cx="387667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1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Background (mechanism other than angiogenesis)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4831" y="1029661"/>
            <a:ext cx="8129707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Coexistence of aberrant hematopoietic and stromal elements </a:t>
            </a:r>
            <a:r>
              <a:rPr lang="en-US" altLang="ko-KR" dirty="0" smtClean="0"/>
              <a:t>in MDS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43" y="1550053"/>
            <a:ext cx="6086475" cy="4295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63241" y="6316566"/>
            <a:ext cx="33267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Blood Cells </a:t>
            </a:r>
            <a:r>
              <a:rPr lang="en-US" altLang="ko-KR" sz="1600" dirty="0" err="1"/>
              <a:t>Mol</a:t>
            </a:r>
            <a:r>
              <a:rPr lang="en-US" altLang="ko-KR" sz="1600" dirty="0"/>
              <a:t> Dis. 2017 Jul;66:37-46.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3395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Background (mechanism other than angiogenesis)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4831" y="1029661"/>
            <a:ext cx="812970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Coexistence of aberrant hematopoietic and stromal elements in </a:t>
            </a:r>
            <a:r>
              <a:rPr lang="en-US" altLang="ko-KR" dirty="0" smtClean="0"/>
              <a:t>MDS</a:t>
            </a:r>
            <a:endParaRPr lang="en-US" altLang="ko-KR" dirty="0"/>
          </a:p>
        </p:txBody>
      </p:sp>
      <p:sp>
        <p:nvSpPr>
          <p:cNvPr id="22" name="TextBox 21"/>
          <p:cNvSpPr txBox="1"/>
          <p:nvPr/>
        </p:nvSpPr>
        <p:spPr>
          <a:xfrm>
            <a:off x="5563241" y="6316566"/>
            <a:ext cx="332675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Blood Cells </a:t>
            </a:r>
            <a:r>
              <a:rPr lang="en-US" altLang="ko-KR" sz="1600" dirty="0" err="1"/>
              <a:t>Mol</a:t>
            </a:r>
            <a:r>
              <a:rPr lang="en-US" altLang="ko-KR" sz="1600" dirty="0"/>
              <a:t> Dis. 2017 Jul;66:37-46.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41" y="1609499"/>
            <a:ext cx="61055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D26FE4A-48A3-47C3-8834-2FCC18EA993B}"/>
              </a:ext>
            </a:extLst>
          </p:cNvPr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Background (MSC)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513D605-7084-4949-9197-04FD28D626A2}"/>
              </a:ext>
            </a:extLst>
          </p:cNvPr>
          <p:cNvSpPr txBox="1"/>
          <p:nvPr/>
        </p:nvSpPr>
        <p:spPr>
          <a:xfrm>
            <a:off x="514831" y="1029661"/>
            <a:ext cx="8129707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Area of </a:t>
            </a:r>
            <a:r>
              <a:rPr lang="en-US" altLang="ko-KR" dirty="0" smtClean="0"/>
              <a:t>controversies – </a:t>
            </a:r>
            <a:r>
              <a:rPr lang="en-US" altLang="ko-KR" dirty="0"/>
              <a:t>mesenchymal stem cell</a:t>
            </a:r>
            <a:endParaRPr lang="en-US" altLang="ko-KR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030722"/>
              </p:ext>
            </p:extLst>
          </p:nvPr>
        </p:nvGraphicFramePr>
        <p:xfrm>
          <a:off x="180000" y="1706400"/>
          <a:ext cx="8802000" cy="1654747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303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33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6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45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89612"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References</a:t>
                      </a:r>
                      <a:endParaRPr lang="ko-KR" sz="12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</a:rPr>
                        <a:t>No.</a:t>
                      </a:r>
                      <a:endParaRPr lang="ko-KR" sz="12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Method</a:t>
                      </a:r>
                      <a:endParaRPr lang="ko-KR" sz="12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Findings</a:t>
                      </a:r>
                      <a:endParaRPr lang="ko-KR" sz="12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Angiogenesis</a:t>
                      </a:r>
                      <a:r>
                        <a:rPr lang="en-US" altLang="ko-KR" sz="1200" b="1" kern="100" baseline="0" dirty="0" smtClean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and  </a:t>
                      </a:r>
                    </a:p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kern="100" baseline="0" dirty="0" smtClean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MDS risk correlation</a:t>
                      </a:r>
                      <a:endParaRPr lang="ko-KR" altLang="ko-KR" sz="1200" b="1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1328"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 smtClean="0">
                          <a:effectLst/>
                        </a:rPr>
                        <a:t>Cell Stem Cell. 2014 Jun 5;14(6):824-37.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ko-KR" sz="1000" b="0" kern="1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LIF, VEGFA, ANGPT4, IGFBP2, LOXL2, SPARC, ADAMTS4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lower-risk MDS &gt; healthy</a:t>
                      </a:r>
                      <a:endParaRPr lang="ko-KR" altLang="ko-KR" sz="10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kumimoji="0" lang="en-US" altLang="ko-KR" sz="1200" b="1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ko-KR" sz="1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correlation</a:t>
                      </a:r>
                      <a:endParaRPr kumimoji="0" lang="ko-KR" altLang="ko-KR" sz="12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1328"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Blood. 2011 Aug 11;118(6):1534-43</a:t>
                      </a:r>
                      <a:endParaRPr lang="ko-KR" sz="1000" b="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VEGFA expression – ↓ in VEGF</a:t>
                      </a:r>
                      <a:r>
                        <a:rPr lang="el-GR" altLang="ko-KR" sz="1000" kern="12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δ</a:t>
                      </a:r>
                      <a:r>
                        <a:rPr lang="en-US" altLang="ko-KR" sz="1000" kern="12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l-GR" altLang="ko-KR" sz="1000" kern="12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δ</a:t>
                      </a:r>
                      <a:r>
                        <a:rPr lang="en-US" altLang="ko-KR" sz="1000" kern="12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mouse, ↑ HSC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HSPC,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 HSC function</a:t>
                      </a:r>
                      <a:endParaRPr lang="ko-KR" altLang="ko-KR" sz="10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00" dirty="0" smtClean="0">
                          <a:solidFill>
                            <a:schemeClr val="tx1"/>
                          </a:solidFill>
                          <a:effectLst/>
                          <a:latin typeface="Calibri (본문)"/>
                          <a:ea typeface="+mn-ea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altLang="ko-KR" sz="1200" b="1" kern="100" baseline="0" dirty="0" smtClean="0">
                          <a:solidFill>
                            <a:schemeClr val="tx1"/>
                          </a:solidFill>
                          <a:effectLst/>
                          <a:latin typeface="Calibri (본문)"/>
                          <a:ea typeface="+mn-ea"/>
                          <a:cs typeface="Times New Roman" panose="02020603050405020304" pitchFamily="18" charset="0"/>
                        </a:rPr>
                        <a:t> checked</a:t>
                      </a:r>
                      <a:endParaRPr lang="ko-KR" altLang="ko-KR" sz="1200" b="1" kern="100" dirty="0" smtClean="0">
                        <a:solidFill>
                          <a:schemeClr val="tx1"/>
                        </a:solidFill>
                        <a:effectLst/>
                        <a:latin typeface="Calibri (본문)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0139"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ko-KR" sz="12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070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pandidos-publications.com/article_images/or/28/6/OR-28-06-1935-g01.jpg">
            <a:extLst>
              <a:ext uri="{FF2B5EF4-FFF2-40B4-BE49-F238E27FC236}">
                <a16:creationId xmlns="" xmlns:a16="http://schemas.microsoft.com/office/drawing/2014/main" id="{C9EB805C-CD04-4ADD-9DC0-1231EE010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67" y="785713"/>
            <a:ext cx="7775574" cy="590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836D4A64-6374-4640-B399-C708CE310B18}"/>
              </a:ext>
            </a:extLst>
          </p:cNvPr>
          <p:cNvSpPr/>
          <p:nvPr/>
        </p:nvSpPr>
        <p:spPr>
          <a:xfrm>
            <a:off x="6159165" y="2689121"/>
            <a:ext cx="1952626" cy="1624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A848E3C-901E-4458-82EE-92083D88F002}"/>
              </a:ext>
            </a:extLst>
          </p:cNvPr>
          <p:cNvSpPr/>
          <p:nvPr/>
        </p:nvSpPr>
        <p:spPr>
          <a:xfrm>
            <a:off x="4780643" y="4379444"/>
            <a:ext cx="558800" cy="424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BE2D775-447C-406B-907A-7069AC23BCD9}"/>
              </a:ext>
            </a:extLst>
          </p:cNvPr>
          <p:cNvSpPr txBox="1"/>
          <p:nvPr/>
        </p:nvSpPr>
        <p:spPr>
          <a:xfrm>
            <a:off x="5556250" y="6316566"/>
            <a:ext cx="333374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Oncol Rep. 2012 Dec;28(6):1935-1944.</a:t>
            </a:r>
            <a:endParaRPr lang="ko-KR" altLang="en-US" sz="1600" dirty="0"/>
          </a:p>
        </p:txBody>
      </p:sp>
      <p:sp>
        <p:nvSpPr>
          <p:cNvPr id="2" name="타원 1"/>
          <p:cNvSpPr/>
          <p:nvPr/>
        </p:nvSpPr>
        <p:spPr>
          <a:xfrm rot="20880000">
            <a:off x="1667723" y="1735575"/>
            <a:ext cx="782594" cy="1894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 rot="21420000">
            <a:off x="4049194" y="1608218"/>
            <a:ext cx="782594" cy="1894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Background </a:t>
            </a:r>
            <a:r>
              <a:rPr lang="en-US" altLang="ko-KR" sz="2000" dirty="0" smtClean="0"/>
              <a:t>(molecular target of VEGFs)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0323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Background (Preliminary data)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14831" y="1029661"/>
            <a:ext cx="8129707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VEGF mRNA expression in myelodysplastic syndrome mesenchymal stem cells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450" y="1709189"/>
            <a:ext cx="3200400" cy="3200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76478" y="4467643"/>
            <a:ext cx="49106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sAML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5451857" y="4472939"/>
            <a:ext cx="49106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AA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6065885" y="4471493"/>
            <a:ext cx="49106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HC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6672211" y="4471493"/>
            <a:ext cx="49106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MDS</a:t>
            </a:r>
            <a:endParaRPr lang="ko-KR" altLang="en-US" sz="100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5700380" y="2120698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920858" y="2120698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700380" y="2120698"/>
            <a:ext cx="122047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700380" y="4178738"/>
            <a:ext cx="182111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699100" y="4062197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524060" y="4062197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cxnSpLocks/>
          </p:cNvCxnSpPr>
          <p:nvPr/>
        </p:nvCxnSpPr>
        <p:spPr>
          <a:xfrm flipV="1">
            <a:off x="6903800" y="3832955"/>
            <a:ext cx="612000" cy="238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910864" y="3729395"/>
            <a:ext cx="0" cy="10594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515042" y="3729395"/>
            <a:ext cx="0" cy="10594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310619" y="4057631"/>
            <a:ext cx="60255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910151" y="3937973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314862" y="3946218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306136" y="2311518"/>
            <a:ext cx="123120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307428" y="2311518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7531744" y="2313375"/>
            <a:ext cx="0" cy="128195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5021250" y="4709778"/>
          <a:ext cx="3276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68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187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Group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No.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Median (Lowest-Highest)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AA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0.09 (-0.32</a:t>
                      </a:r>
                      <a:r>
                        <a:rPr lang="en-US" altLang="ko-KR" sz="1200" baseline="0" dirty="0"/>
                        <a:t> – 0.38)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Healthy</a:t>
                      </a:r>
                      <a:r>
                        <a:rPr lang="en-US" altLang="ko-KR" sz="1200" baseline="0" dirty="0"/>
                        <a:t> control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18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0.23 (-0.98</a:t>
                      </a:r>
                      <a:r>
                        <a:rPr lang="en-US" altLang="ko-KR" sz="1200" baseline="0" dirty="0"/>
                        <a:t> – 0.48)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MDS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84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1.05 (0.03 – 1.88)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sAML</a:t>
                      </a:r>
                      <a:endParaRPr lang="ko-KR" altLang="en-US" sz="12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17</a:t>
                      </a:r>
                      <a:endParaRPr lang="ko-KR" altLang="en-US" sz="12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1.36 (1.34 – 1.39)</a:t>
                      </a:r>
                      <a:endParaRPr lang="ko-KR" altLang="en-US" sz="1200" dirty="0"/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7115652" y="4121588"/>
            <a:ext cx="809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/>
              <a:t>P </a:t>
            </a:r>
            <a:r>
              <a:rPr lang="en-US" altLang="ko-KR" sz="1400" dirty="0"/>
              <a:t>&lt; 0.01</a:t>
            </a:r>
            <a:endParaRPr lang="ko-KR" altLang="en-US" sz="14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51" y="1615430"/>
            <a:ext cx="4152900" cy="359092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80351" y="1684065"/>
            <a:ext cx="191149" cy="1520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38150" y="5215880"/>
            <a:ext cx="39617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Overproduction of niche factors such as CDH2 (N-Cadherin), IGFBP2, VEGFA, and LIF is associated with the ability of (lower-risk) MDS MSCs to enhance MDS expansion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5451857" y="6318000"/>
            <a:ext cx="344555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Cell Stem Cell. 2014 Jun 5;14(6):824-37.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8568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1C6004B-A1CF-43A8-8F69-5AFA6142E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02" y="1878400"/>
            <a:ext cx="7732395" cy="41438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C232A606-20BB-4559-9091-F8AB53825364}"/>
              </a:ext>
            </a:extLst>
          </p:cNvPr>
          <p:cNvSpPr txBox="1"/>
          <p:nvPr/>
        </p:nvSpPr>
        <p:spPr>
          <a:xfrm>
            <a:off x="514831" y="1029661"/>
            <a:ext cx="8129707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Molecular targets and therapeutics in myelodysplastic</a:t>
            </a:r>
            <a:r>
              <a:rPr lang="ko-KR" altLang="en-US" dirty="0"/>
              <a:t> </a:t>
            </a:r>
            <a:r>
              <a:rPr lang="en-US" altLang="ko-KR" dirty="0"/>
              <a:t>syndrome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B632CF9-21CF-41F3-8D27-781F97E8BB98}"/>
              </a:ext>
            </a:extLst>
          </p:cNvPr>
          <p:cNvSpPr txBox="1"/>
          <p:nvPr/>
        </p:nvSpPr>
        <p:spPr>
          <a:xfrm>
            <a:off x="5353050" y="6316566"/>
            <a:ext cx="353694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Blood Adv. 2018 Oct 23;2(20):2787-2797.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Background </a:t>
            </a:r>
            <a:r>
              <a:rPr lang="en-US" altLang="ko-KR" sz="2000" dirty="0" smtClean="0"/>
              <a:t>(molecular target of VEGFs)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87620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Hypothesis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382954" y="1003967"/>
            <a:ext cx="2387331" cy="563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 MDS MSC</a:t>
            </a:r>
          </a:p>
          <a:p>
            <a:pPr algn="ctr"/>
            <a:r>
              <a:rPr lang="en-US" altLang="ko-KR" sz="1200" b="1" dirty="0"/>
              <a:t>VEGF increase in higher risk</a:t>
            </a:r>
            <a:endParaRPr lang="ko-KR" altLang="en-US" sz="12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04116" y="1851995"/>
            <a:ext cx="1545007" cy="238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A</a:t>
            </a:r>
            <a:r>
              <a:rPr lang="en-US" altLang="ko-KR" sz="1200" b="1" dirty="0" smtClean="0"/>
              <a:t>ngiogenesis</a:t>
            </a:r>
            <a:endParaRPr lang="ko-KR" altLang="en-US" sz="120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32494" y="2426571"/>
            <a:ext cx="2488251" cy="238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Other mechanism?</a:t>
            </a:r>
            <a:endParaRPr lang="ko-KR" altLang="en-US" sz="1200" b="1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571781" y="1611341"/>
            <a:ext cx="0" cy="176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571781" y="2148378"/>
            <a:ext cx="0" cy="176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4571781" y="2718343"/>
            <a:ext cx="0" cy="176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2152171" y="2984021"/>
            <a:ext cx="4848897" cy="238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Hematopoiesis </a:t>
            </a:r>
            <a:r>
              <a:rPr lang="en-US" altLang="ko-KR" sz="1200" b="1" dirty="0"/>
              <a:t>or </a:t>
            </a:r>
            <a:r>
              <a:rPr lang="en-US" altLang="ko-KR" sz="1200" b="1" dirty="0" smtClean="0"/>
              <a:t>Leukemogenesis</a:t>
            </a:r>
            <a:endParaRPr lang="ko-KR" altLang="en-US" sz="1200" b="1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3072740" y="3294570"/>
            <a:ext cx="350104" cy="213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2211297" y="3599137"/>
            <a:ext cx="2262046" cy="238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NF-Kb  or MAPK/PI3K</a:t>
            </a:r>
            <a:endParaRPr lang="ko-KR" altLang="en-US" sz="1200" b="1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5581589" y="3294570"/>
            <a:ext cx="350104" cy="213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4741672" y="3599137"/>
            <a:ext cx="2262046" cy="238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Other pathway</a:t>
            </a:r>
            <a:endParaRPr lang="ko-KR" alt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583019" y="2107823"/>
            <a:ext cx="1056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 </a:t>
            </a:r>
            <a:r>
              <a:rPr lang="en-US" altLang="ko-KR" sz="1200" dirty="0"/>
              <a:t>c</a:t>
            </a:r>
            <a:r>
              <a:rPr lang="en-US" altLang="ko-KR" sz="1200" dirty="0" smtClean="0"/>
              <a:t>ontroversies</a:t>
            </a:r>
            <a:endParaRPr lang="ko-KR" altLang="en-US" sz="1200" dirty="0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4578181" y="3281656"/>
            <a:ext cx="0" cy="98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66860" y="5027939"/>
            <a:ext cx="3036575" cy="175432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marL="176213" indent="-176213">
              <a:tabLst>
                <a:tab pos="176213" algn="l"/>
              </a:tabLst>
            </a:pPr>
            <a:r>
              <a:rPr lang="en-US" altLang="ko-KR" sz="1200" dirty="0" smtClean="0"/>
              <a:t>1. Characteristics of MSC </a:t>
            </a:r>
            <a:r>
              <a:rPr lang="en-US" altLang="ko-KR" sz="1200" dirty="0"/>
              <a:t>(</a:t>
            </a:r>
            <a:r>
              <a:rPr lang="en-US" altLang="ko-KR" sz="1200" dirty="0" err="1" smtClean="0"/>
              <a:t>VEGF</a:t>
            </a:r>
            <a:r>
              <a:rPr lang="en-US" altLang="ko-KR" sz="1200" baseline="-25000" dirty="0" err="1" smtClean="0"/>
              <a:t>low</a:t>
            </a:r>
            <a:r>
              <a:rPr lang="en-US" altLang="ko-KR" sz="1200" dirty="0" smtClean="0"/>
              <a:t> vs. </a:t>
            </a:r>
            <a:r>
              <a:rPr lang="en-US" altLang="ko-KR" sz="1200" dirty="0" err="1" smtClean="0"/>
              <a:t>VEGF</a:t>
            </a:r>
            <a:r>
              <a:rPr lang="en-US" altLang="ko-KR" sz="1200" baseline="-25000" dirty="0" err="1" smtClean="0"/>
              <a:t>high</a:t>
            </a:r>
            <a:r>
              <a:rPr lang="en-US" altLang="ko-KR" sz="1200" dirty="0" smtClean="0"/>
              <a:t>)</a:t>
            </a:r>
          </a:p>
          <a:p>
            <a:pPr marL="360363" lvl="1" indent="-184150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altLang="ko-KR" sz="1200" dirty="0" smtClean="0"/>
              <a:t>Flow phenotype, passage, CFU-F, differentiation</a:t>
            </a:r>
          </a:p>
          <a:p>
            <a:pPr marL="176213" indent="-176213"/>
            <a:r>
              <a:rPr lang="en-US" altLang="ko-KR" sz="1200" dirty="0" smtClean="0"/>
              <a:t>2.  Normal and malignant cells the impact of MSC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VEGF</a:t>
            </a:r>
            <a:r>
              <a:rPr lang="en-US" altLang="ko-KR" sz="1200" baseline="-25000" dirty="0" err="1"/>
              <a:t>low</a:t>
            </a:r>
            <a:r>
              <a:rPr lang="en-US" altLang="ko-KR" sz="1200" dirty="0"/>
              <a:t> vs. </a:t>
            </a:r>
            <a:r>
              <a:rPr lang="en-US" altLang="ko-KR" sz="1200" dirty="0" err="1"/>
              <a:t>VEGF</a:t>
            </a:r>
            <a:r>
              <a:rPr lang="en-US" altLang="ko-KR" sz="1200" baseline="-25000" dirty="0" err="1"/>
              <a:t>high</a:t>
            </a:r>
            <a:r>
              <a:rPr lang="en-US" altLang="ko-KR" sz="1200" dirty="0" smtClean="0"/>
              <a:t>) on normal and malignant cells</a:t>
            </a:r>
          </a:p>
          <a:p>
            <a:pPr marL="360363" indent="-184150">
              <a:buFont typeface="Arial" panose="020B0604020202020204" pitchFamily="34" charset="0"/>
              <a:buChar char="•"/>
            </a:pPr>
            <a:r>
              <a:rPr lang="en-US" altLang="ko-KR" sz="1200" dirty="0"/>
              <a:t>P</a:t>
            </a:r>
            <a:r>
              <a:rPr lang="en-US" altLang="ko-KR" sz="1200" dirty="0" smtClean="0"/>
              <a:t>roliferation, apoptosis, cell cycle, CFU assay, flow (CD34), chemo-resistance, cell line clonal assay</a:t>
            </a:r>
            <a:endParaRPr lang="en-US" altLang="ko-KR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3066861" y="4323072"/>
            <a:ext cx="3036575" cy="6463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Protein </a:t>
            </a:r>
            <a:r>
              <a:rPr lang="en-US" altLang="ko-KR" sz="1200" dirty="0"/>
              <a:t>level expression</a:t>
            </a:r>
          </a:p>
          <a:p>
            <a:r>
              <a:rPr lang="en-US" altLang="ko-KR" sz="1200" dirty="0" smtClean="0"/>
              <a:t>2. Protein </a:t>
            </a:r>
            <a:r>
              <a:rPr lang="en-US" altLang="ko-KR" sz="1200" dirty="0"/>
              <a:t>release</a:t>
            </a:r>
          </a:p>
          <a:p>
            <a:r>
              <a:rPr lang="en-US" altLang="ko-KR" sz="1200" dirty="0" smtClean="0"/>
              <a:t>3. Exosome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0921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Hypothesis</a:t>
            </a:r>
            <a:endParaRPr lang="ko-KR" altLang="en-US" sz="20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6C7605C9-78E7-4671-A865-239439A67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626509"/>
              </p:ext>
            </p:extLst>
          </p:nvPr>
        </p:nvGraphicFramePr>
        <p:xfrm>
          <a:off x="1524000" y="1060793"/>
          <a:ext cx="6096000" cy="5344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398426148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3177858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Known</a:t>
                      </a:r>
                      <a:endParaRPr lang="ko-KR" altLang="en-US" sz="14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Unknown</a:t>
                      </a:r>
                      <a:endParaRPr lang="ko-KR" altLang="en-US" sz="14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0574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400" dirty="0"/>
                        <a:t>1. MDS MSC VEGF mRNA expression is roughly proportional to MDS disease risk. (our preliminary data)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40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dirty="0"/>
                        <a:t>2. VEGF inhibits NF-kB pathway in AML cell lines and leukemic cells.</a:t>
                      </a:r>
                    </a:p>
                    <a:p>
                      <a:pPr marL="360363" indent="-1841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Anti-VEGF inhibitor – reduce leukemic cells proliferation, only with VEGFR2 intra-cellular Ab.</a:t>
                      </a:r>
                      <a:endParaRPr lang="en-US" altLang="ko-KR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1. No evidence of direct association of VEGF and NF-kB activation</a:t>
                      </a:r>
                    </a:p>
                    <a:p>
                      <a:pPr latinLnBrk="1"/>
                      <a:endParaRPr lang="en-US" altLang="ko-KR" sz="1400" b="0" dirty="0"/>
                    </a:p>
                    <a:p>
                      <a:pPr latinLnBrk="1"/>
                      <a:endParaRPr lang="en-US" altLang="ko-KR" sz="1400" b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/>
                    </a:p>
                    <a:p>
                      <a:pPr latinLnBrk="1"/>
                      <a:endParaRPr lang="ko-KR" altLang="en-US" sz="14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280809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3. </a:t>
                      </a:r>
                      <a:r>
                        <a:rPr lang="en-US" altLang="ko-KR" sz="1400" dirty="0" smtClean="0"/>
                        <a:t>Increased NF-Kb </a:t>
                      </a:r>
                      <a:r>
                        <a:rPr lang="en-US" altLang="ko-KR" sz="1400" baseline="0" dirty="0" smtClean="0"/>
                        <a:t>in lower-risk MDS </a:t>
                      </a:r>
                      <a:r>
                        <a:rPr lang="en-US" altLang="ko-KR" sz="1400" baseline="0" dirty="0"/>
                        <a:t>MSC</a:t>
                      </a:r>
                    </a:p>
                    <a:p>
                      <a:pPr latinLnBrk="1"/>
                      <a:endParaRPr lang="en-US" altLang="ko-KR" sz="1400" baseline="0" dirty="0"/>
                    </a:p>
                    <a:p>
                      <a:pPr latinLnBrk="1"/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4. NF-Kb (HC) was activated in lower-risk MDS, higher-risk MDS, and AML</a:t>
                      </a:r>
                    </a:p>
                    <a:p>
                      <a:pPr marL="360363" marR="0" lvl="0" indent="-1841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NF-kB activation reflects BM blast counts</a:t>
                      </a:r>
                      <a:endParaRPr lang="ko-KR" altLang="en-US" sz="14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NF-Kb (MSC):</a:t>
                      </a:r>
                      <a:r>
                        <a:rPr lang="en-US" altLang="ko-KR" sz="1400" baseline="0" dirty="0"/>
                        <a:t> lower </a:t>
                      </a:r>
                      <a:r>
                        <a:rPr lang="en-US" altLang="ko-KR" sz="1400" baseline="0" dirty="0" err="1"/>
                        <a:t>vs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en-US" altLang="ko-KR" sz="1400" baseline="0" dirty="0" smtClean="0"/>
                        <a:t>higher</a:t>
                      </a:r>
                      <a:endParaRPr lang="en-US" altLang="ko-KR" sz="14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Role of </a:t>
                      </a:r>
                      <a:r>
                        <a:rPr lang="en-US" altLang="ko-KR" sz="1400" dirty="0" smtClean="0"/>
                        <a:t>NF-Kb (</a:t>
                      </a:r>
                      <a:r>
                        <a:rPr lang="en-US" altLang="ko-KR" sz="1400" dirty="0"/>
                        <a:t>MSC) on leukemic </a:t>
                      </a:r>
                      <a:r>
                        <a:rPr lang="en-US" altLang="ko-KR" sz="1400" dirty="0" smtClean="0"/>
                        <a:t>cells</a:t>
                      </a:r>
                      <a:endParaRPr lang="en-US" altLang="ko-KR" sz="1400" baseline="0" dirty="0"/>
                    </a:p>
                    <a:p>
                      <a:pPr latinLnBrk="1"/>
                      <a:endParaRPr lang="en-US" altLang="ko-KR" sz="1400" b="0" dirty="0" smtClean="0"/>
                    </a:p>
                    <a:p>
                      <a:pPr latinLnBrk="1"/>
                      <a:endParaRPr lang="en-US" altLang="ko-KR" sz="1400" b="0" dirty="0"/>
                    </a:p>
                    <a:p>
                      <a:pPr latinLnBrk="1"/>
                      <a:r>
                        <a:rPr lang="en-US" altLang="ko-KR" sz="1400" dirty="0"/>
                        <a:t>NF-</a:t>
                      </a:r>
                      <a:r>
                        <a:rPr lang="en-US" altLang="ko-KR" sz="1400" dirty="0" err="1"/>
                        <a:t>kB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baseline="0" dirty="0"/>
                        <a:t> </a:t>
                      </a:r>
                      <a:r>
                        <a:rPr lang="en-US" altLang="ko-KR" sz="1400" baseline="0" dirty="0"/>
                        <a:t>in MDS MSC &amp; its relations from the viewpoint of risk group ? </a:t>
                      </a:r>
                      <a:endParaRPr lang="en-US" altLang="ko-KR" sz="1400" b="0" dirty="0"/>
                    </a:p>
                    <a:p>
                      <a:pPr latinLnBrk="1"/>
                      <a:endParaRPr lang="ko-KR" altLang="en-US" sz="14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0480679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Hypothesis</a:t>
                      </a:r>
                      <a:endParaRPr lang="ko-KR" altLang="en-US" sz="14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015323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400" b="0" dirty="0"/>
                        <a:t>1. More MDS MSC VEGF mRNA expression will result in more MDS MSC VEGF protein expression.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/>
                        <a:t>2. MDS MSC VEGF will reflect MDS MSC function.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/>
                        <a:t>3. </a:t>
                      </a:r>
                      <a:r>
                        <a:rPr lang="en-US" altLang="ko-KR" sz="1400" b="0" dirty="0" smtClean="0"/>
                        <a:t>Will MSC </a:t>
                      </a:r>
                      <a:r>
                        <a:rPr lang="en-US" altLang="ko-KR" sz="1400" b="0" dirty="0"/>
                        <a:t>with higher </a:t>
                      </a:r>
                      <a:r>
                        <a:rPr lang="en-US" altLang="ko-KR" sz="1400" b="0" dirty="0" smtClean="0"/>
                        <a:t>VEGF activate </a:t>
                      </a:r>
                      <a:r>
                        <a:rPr lang="en-US" altLang="ko-KR" sz="1400" b="0" dirty="0"/>
                        <a:t>NF-kB activity of leukemic </a:t>
                      </a:r>
                      <a:r>
                        <a:rPr lang="en-US" altLang="ko-KR" sz="1400" b="0" dirty="0" smtClean="0"/>
                        <a:t>cells?</a:t>
                      </a:r>
                      <a:endParaRPr lang="ko-KR" altLang="en-US" sz="14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697983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94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9695" y="959307"/>
            <a:ext cx="237249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VEGF gene expression 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33987" y="2216591"/>
            <a:ext cx="2520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VEGF protein expression 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510071" y="2088000"/>
            <a:ext cx="2125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Changes in MSCs by </a:t>
            </a:r>
          </a:p>
          <a:p>
            <a:pPr algn="ctr"/>
            <a:r>
              <a:rPr lang="en-US" altLang="ko-KR" sz="1600" dirty="0"/>
              <a:t>VEGF Expression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537894" y="2088000"/>
            <a:ext cx="2520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Leukemogenesis by VEGF expression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97022" y="3220750"/>
            <a:ext cx="238551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/>
              <a:t>Flow cytometry </a:t>
            </a:r>
          </a:p>
          <a:p>
            <a:r>
              <a:rPr lang="en-US" altLang="ko-KR" sz="1400" dirty="0"/>
              <a:t>        (intra-cellular staining)</a:t>
            </a:r>
          </a:p>
          <a:p>
            <a:pPr marL="342900" indent="-342900">
              <a:buAutoNum type="arabicPeriod" startAt="2"/>
            </a:pPr>
            <a:r>
              <a:rPr lang="en-US" altLang="ko-KR" sz="1400" dirty="0"/>
              <a:t>Western blot</a:t>
            </a:r>
          </a:p>
          <a:p>
            <a:pPr marL="342900" indent="-342900">
              <a:buAutoNum type="arabicPeriod" startAt="2"/>
            </a:pPr>
            <a:r>
              <a:rPr lang="en-US" altLang="ko-KR" sz="1400" dirty="0"/>
              <a:t>ELISA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980007" y="3220750"/>
            <a:ext cx="318743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Stemness</a:t>
            </a:r>
          </a:p>
          <a:p>
            <a:r>
              <a:rPr lang="en-US" altLang="ko-KR" sz="1400" dirty="0"/>
              <a:t>     - RQ-PCR / Western blot</a:t>
            </a:r>
          </a:p>
          <a:p>
            <a:r>
              <a:rPr lang="en-US" altLang="ko-KR" sz="1400" dirty="0"/>
              <a:t>       (stemness-related gene; nanog, oct-4)</a:t>
            </a:r>
          </a:p>
          <a:p>
            <a:r>
              <a:rPr lang="en-US" altLang="ko-KR" sz="1400" dirty="0"/>
              <a:t>     - CFU-F</a:t>
            </a:r>
          </a:p>
          <a:p>
            <a:r>
              <a:rPr lang="en-US" altLang="ko-KR" sz="1400" dirty="0"/>
              <a:t>2. Differentiation</a:t>
            </a:r>
          </a:p>
          <a:p>
            <a:r>
              <a:rPr lang="en-US" altLang="ko-KR" sz="1400" dirty="0"/>
              <a:t>     - Osteogenesis</a:t>
            </a:r>
          </a:p>
          <a:p>
            <a:r>
              <a:rPr lang="en-US" altLang="ko-KR" sz="1400" dirty="0"/>
              <a:t>     - Chondrogenesis</a:t>
            </a:r>
          </a:p>
          <a:p>
            <a:r>
              <a:rPr lang="en-US" altLang="ko-KR" sz="1400" dirty="0"/>
              <a:t>     - Adipogenesis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990060" y="3220750"/>
            <a:ext cx="1640193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/>
              <a:t>1. Clonogenic assay </a:t>
            </a:r>
            <a:endParaRPr lang="ko-KR" altLang="en-US" sz="1400" dirty="0"/>
          </a:p>
        </p:txBody>
      </p:sp>
      <p:sp>
        <p:nvSpPr>
          <p:cNvPr id="14" name="아래쪽 화살표 13"/>
          <p:cNvSpPr/>
          <p:nvPr/>
        </p:nvSpPr>
        <p:spPr>
          <a:xfrm>
            <a:off x="4362279" y="1505850"/>
            <a:ext cx="428367" cy="2471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11892" y="1972273"/>
            <a:ext cx="8575589" cy="35058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4361659" y="5685908"/>
            <a:ext cx="428367" cy="2471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688757" y="2703899"/>
            <a:ext cx="61153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1695107" y="2711053"/>
            <a:ext cx="0" cy="26361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572176" y="2700123"/>
            <a:ext cx="0" cy="26361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799377" y="2706130"/>
            <a:ext cx="0" cy="26361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69162" y="6143871"/>
            <a:ext cx="401594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Changes in HSC by Leukemic MSCs</a:t>
            </a:r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12000" y="938597"/>
            <a:ext cx="1853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Preliminary study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2000" y="6128482"/>
            <a:ext cx="147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Further study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7234210-2A90-4E99-B9CE-F4C58C7714B5}"/>
              </a:ext>
            </a:extLst>
          </p:cNvPr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EXPERIMENTAL DESIGN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1854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The role of VEGFA in disease progression of myelodysplastic syndrome 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10989" y="1000800"/>
            <a:ext cx="8129707" cy="4901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Sample selections in MDS VEGF</a:t>
            </a:r>
            <a:r>
              <a:rPr lang="en-US" altLang="ko-KR" baseline="-25000" dirty="0"/>
              <a:t>high</a:t>
            </a:r>
            <a:r>
              <a:rPr lang="en-US" altLang="ko-KR" dirty="0"/>
              <a:t> and VEGF</a:t>
            </a:r>
            <a:r>
              <a:rPr lang="en-US" altLang="ko-KR" baseline="-25000" dirty="0"/>
              <a:t>low</a:t>
            </a:r>
            <a:r>
              <a:rPr lang="en-US" altLang="ko-KR" dirty="0"/>
              <a:t> groups</a:t>
            </a:r>
          </a:p>
          <a:p>
            <a:pPr marL="630238" lvl="1" indent="-173038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2D150B93-483F-4358-B17D-9A5BF7E6F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703800"/>
              </p:ext>
            </p:extLst>
          </p:nvPr>
        </p:nvGraphicFramePr>
        <p:xfrm>
          <a:off x="791820" y="1683417"/>
          <a:ext cx="7084906" cy="453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9146">
                  <a:extLst>
                    <a:ext uri="{9D8B030D-6E8A-4147-A177-3AD203B41FA5}">
                      <a16:colId xmlns="" xmlns:a16="http://schemas.microsoft.com/office/drawing/2014/main" val="3968085288"/>
                    </a:ext>
                  </a:extLst>
                </a:gridCol>
                <a:gridCol w="1089152">
                  <a:extLst>
                    <a:ext uri="{9D8B030D-6E8A-4147-A177-3AD203B41FA5}">
                      <a16:colId xmlns="" xmlns:a16="http://schemas.microsoft.com/office/drawing/2014/main" val="3670528689"/>
                    </a:ext>
                  </a:extLst>
                </a:gridCol>
                <a:gridCol w="1089152">
                  <a:extLst>
                    <a:ext uri="{9D8B030D-6E8A-4147-A177-3AD203B41FA5}">
                      <a16:colId xmlns="" xmlns:a16="http://schemas.microsoft.com/office/drawing/2014/main" val="1452815011"/>
                    </a:ext>
                  </a:extLst>
                </a:gridCol>
                <a:gridCol w="1089152">
                  <a:extLst>
                    <a:ext uri="{9D8B030D-6E8A-4147-A177-3AD203B41FA5}">
                      <a16:colId xmlns="" xmlns:a16="http://schemas.microsoft.com/office/drawing/2014/main" val="3909297579"/>
                    </a:ext>
                  </a:extLst>
                </a:gridCol>
                <a:gridCol w="1089152">
                  <a:extLst>
                    <a:ext uri="{9D8B030D-6E8A-4147-A177-3AD203B41FA5}">
                      <a16:colId xmlns="" xmlns:a16="http://schemas.microsoft.com/office/drawing/2014/main" val="437817867"/>
                    </a:ext>
                  </a:extLst>
                </a:gridCol>
                <a:gridCol w="1089152">
                  <a:extLst>
                    <a:ext uri="{9D8B030D-6E8A-4147-A177-3AD203B41FA5}">
                      <a16:colId xmlns="" xmlns:a16="http://schemas.microsoft.com/office/drawing/2014/main" val="212675085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VEGF</a:t>
                      </a:r>
                      <a:r>
                        <a:rPr lang="en-US" altLang="ko-KR" sz="1200" baseline="-25000" dirty="0"/>
                        <a:t>low </a:t>
                      </a:r>
                      <a:endParaRPr lang="ko-KR" altLang="en-US" sz="1200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4263918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-25000" dirty="0" smtClean="0"/>
                        <a:t>   </a:t>
                      </a:r>
                      <a:r>
                        <a:rPr lang="en-US" altLang="ko-KR" sz="1200" dirty="0" smtClean="0"/>
                        <a:t>UPN</a:t>
                      </a:r>
                      <a:endParaRPr lang="ko-KR" altLang="en-US" sz="1200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14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68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57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9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15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93761829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</a:t>
                      </a:r>
                      <a:r>
                        <a:rPr lang="en-US" altLang="ko-KR" sz="1200" dirty="0" smtClean="0"/>
                        <a:t>RQ-PCR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2.014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1.636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4.485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1.235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5.333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43987190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</a:t>
                      </a:r>
                      <a:r>
                        <a:rPr lang="en-US" altLang="ko-KR" sz="1200" dirty="0" smtClean="0"/>
                        <a:t>BM</a:t>
                      </a:r>
                      <a:r>
                        <a:rPr lang="en-US" altLang="ko-KR" sz="1200" baseline="0" dirty="0" smtClean="0"/>
                        <a:t> blast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422791947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-25000" dirty="0" smtClean="0"/>
                        <a:t>   </a:t>
                      </a:r>
                      <a:r>
                        <a:rPr lang="en-US" altLang="ko-KR" sz="1200" dirty="0" smtClean="0"/>
                        <a:t>UPN</a:t>
                      </a:r>
                      <a:endParaRPr lang="ko-KR" altLang="en-US" sz="1200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</a:t>
                      </a:r>
                      <a:r>
                        <a:rPr lang="en-US" altLang="ko-KR" sz="1200" dirty="0" smtClean="0"/>
                        <a:t>RQ-PCR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3.972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3.568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10.375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</a:t>
                      </a:r>
                      <a:r>
                        <a:rPr lang="en-US" altLang="ko-KR" sz="1200" dirty="0" smtClean="0"/>
                        <a:t>BM</a:t>
                      </a:r>
                      <a:r>
                        <a:rPr lang="en-US" altLang="ko-KR" sz="1200" baseline="0" dirty="0" smtClean="0"/>
                        <a:t> blast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VEGF</a:t>
                      </a:r>
                      <a:r>
                        <a:rPr lang="en-US" altLang="ko-KR" sz="1200" baseline="-25000" dirty="0" err="1" smtClean="0"/>
                        <a:t>high</a:t>
                      </a:r>
                      <a:endParaRPr lang="ko-KR" altLang="en-US" sz="1200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7803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-25000" dirty="0"/>
                        <a:t>  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smtClean="0"/>
                        <a:t>UPN</a:t>
                      </a:r>
                      <a:endParaRPr lang="ko-KR" altLang="en-US" sz="1200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32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80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8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79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8983437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</a:t>
                      </a:r>
                      <a:r>
                        <a:rPr lang="en-US" altLang="ko-KR" sz="1200" dirty="0" smtClean="0"/>
                        <a:t>RQ-PCR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23.588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26.723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24.001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75.061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lt"/>
                        </a:rPr>
                        <a:t>27.858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2793736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</a:t>
                      </a:r>
                      <a:r>
                        <a:rPr lang="en-US" altLang="ko-KR" sz="1200" dirty="0" smtClean="0"/>
                        <a:t>BM</a:t>
                      </a:r>
                      <a:r>
                        <a:rPr lang="en-US" altLang="ko-KR" sz="1200" baseline="0" dirty="0" smtClean="0"/>
                        <a:t> Blast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2149019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-25000" dirty="0"/>
                        <a:t>  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smtClean="0"/>
                        <a:t>UPN</a:t>
                      </a:r>
                      <a:endParaRPr lang="ko-KR" altLang="en-US" sz="1200" baseline="-25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</a:t>
                      </a:r>
                      <a:r>
                        <a:rPr lang="en-US" altLang="ko-KR" sz="1200" dirty="0" smtClean="0"/>
                        <a:t>RQ-PCR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23.265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23.04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22.925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</a:t>
                      </a:r>
                      <a:r>
                        <a:rPr lang="en-US" altLang="ko-KR" sz="1200" dirty="0" smtClean="0"/>
                        <a:t>BM</a:t>
                      </a:r>
                      <a:r>
                        <a:rPr lang="en-US" altLang="ko-KR" sz="1200" baseline="0" dirty="0" smtClean="0"/>
                        <a:t> Blast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95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81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The role of VEGFA in disease progression of myelodysplastic syndrome 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10989" y="1000800"/>
            <a:ext cx="8129707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E1 – Comparing VEGFA protein expression in MDS </a:t>
            </a:r>
            <a:r>
              <a:rPr lang="en-US" altLang="ko-KR" dirty="0" err="1"/>
              <a:t>VEGF</a:t>
            </a:r>
            <a:r>
              <a:rPr lang="en-US" altLang="ko-KR" baseline="-25000" dirty="0" err="1"/>
              <a:t>high</a:t>
            </a:r>
            <a:r>
              <a:rPr lang="en-US" altLang="ko-KR" dirty="0"/>
              <a:t> and </a:t>
            </a:r>
            <a:r>
              <a:rPr lang="en-US" altLang="ko-KR" dirty="0" err="1"/>
              <a:t>VEGF</a:t>
            </a:r>
            <a:r>
              <a:rPr lang="en-US" altLang="ko-KR" baseline="-25000" dirty="0" err="1"/>
              <a:t>low</a:t>
            </a:r>
            <a:r>
              <a:rPr lang="en-US" altLang="ko-KR" dirty="0"/>
              <a:t> MSC cells</a:t>
            </a:r>
          </a:p>
          <a:p>
            <a:pPr marL="630238" lvl="1" indent="-173038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630238" lvl="1" indent="-17303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Method </a:t>
            </a:r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1076325" lvl="1" indent="-269875">
              <a:lnSpc>
                <a:spcPct val="150000"/>
              </a:lnSpc>
              <a:buFont typeface="+mj-lt"/>
              <a:buAutoNum type="alphaLcPeriod"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1076325" lvl="1" indent="-269875">
              <a:lnSpc>
                <a:spcPct val="150000"/>
              </a:lnSpc>
              <a:buFont typeface="+mj-lt"/>
              <a:buAutoNum type="alphaLcPeriod"/>
            </a:pPr>
            <a:r>
              <a:rPr lang="en-US" altLang="ko-KR" sz="1600" dirty="0">
                <a:solidFill>
                  <a:prstClr val="black"/>
                </a:solidFill>
              </a:rPr>
              <a:t>Flow cytometry with intra-cellular protein staining</a:t>
            </a:r>
          </a:p>
          <a:p>
            <a:pPr marL="1076325" lvl="1" indent="-269875">
              <a:lnSpc>
                <a:spcPct val="150000"/>
              </a:lnSpc>
              <a:buFont typeface="+mj-lt"/>
              <a:buAutoNum type="alphaLcPeriod"/>
            </a:pPr>
            <a:r>
              <a:rPr lang="en-US" altLang="ko-KR" sz="1600" dirty="0"/>
              <a:t>Western blot</a:t>
            </a:r>
          </a:p>
          <a:p>
            <a:pPr marL="1076325" lvl="1" indent="-269875">
              <a:lnSpc>
                <a:spcPct val="150000"/>
              </a:lnSpc>
              <a:buFont typeface="+mj-lt"/>
              <a:buAutoNum type="alphaLcPeriod"/>
            </a:pPr>
            <a:r>
              <a:rPr lang="en-US" altLang="ko-KR" sz="1600" dirty="0"/>
              <a:t>Enzyme-linked immunosorbent assay (ELISA)</a:t>
            </a:r>
            <a:endParaRPr lang="en-US" altLang="ko-KR" sz="1600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137" y="2265789"/>
            <a:ext cx="1343025" cy="1304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385" y="2265789"/>
            <a:ext cx="1343025" cy="13049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7431" y="3698787"/>
            <a:ext cx="168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VEGF</a:t>
            </a:r>
            <a:r>
              <a:rPr lang="en-US" altLang="ko-KR" baseline="-25000" dirty="0" err="1"/>
              <a:t>high</a:t>
            </a:r>
            <a:endParaRPr lang="ko-KR" alt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5436969" y="3698787"/>
            <a:ext cx="168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VEGF</a:t>
            </a:r>
            <a:r>
              <a:rPr lang="en-US" altLang="ko-KR" baseline="-25000" dirty="0" err="1"/>
              <a:t>low</a:t>
            </a:r>
            <a:endParaRPr lang="ko-KR" altLang="en-US" baseline="-250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2059460" y="4085965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059460" y="4267196"/>
            <a:ext cx="42095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268998" y="4085965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24426" y="3898842"/>
            <a:ext cx="2496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VEGF protein expression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6503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The role of VEGFA in disease progression of myelodysplastic syndrome 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10989" y="999480"/>
            <a:ext cx="812970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E1 – Comparing VEGFA protein expression in MDS </a:t>
            </a:r>
            <a:r>
              <a:rPr lang="en-US" altLang="ko-KR" dirty="0" err="1"/>
              <a:t>VEGF</a:t>
            </a:r>
            <a:r>
              <a:rPr lang="en-US" altLang="ko-KR" baseline="-25000" dirty="0" err="1"/>
              <a:t>high</a:t>
            </a:r>
            <a:r>
              <a:rPr lang="en-US" altLang="ko-KR" dirty="0"/>
              <a:t> and </a:t>
            </a:r>
            <a:r>
              <a:rPr lang="en-US" altLang="ko-KR" dirty="0" err="1"/>
              <a:t>VEGF</a:t>
            </a:r>
            <a:r>
              <a:rPr lang="en-US" altLang="ko-KR" baseline="-25000" dirty="0" err="1"/>
              <a:t>low</a:t>
            </a:r>
            <a:r>
              <a:rPr lang="en-US" altLang="ko-KR" dirty="0"/>
              <a:t> MSC cells</a:t>
            </a:r>
          </a:p>
          <a:p>
            <a:pPr marL="630238" lvl="1" indent="-173038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630238" lvl="1" indent="-17303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Method </a:t>
            </a:r>
          </a:p>
          <a:p>
            <a:pPr marL="1076325" lvl="1" indent="-269875">
              <a:lnSpc>
                <a:spcPct val="150000"/>
              </a:lnSpc>
              <a:buFont typeface="+mj-lt"/>
              <a:buAutoNum type="alphaLcPeriod"/>
            </a:pPr>
            <a:r>
              <a:rPr lang="en-US" altLang="ko-KR" sz="1600" dirty="0"/>
              <a:t>Flow cytometry with intra-cellular protein staining</a:t>
            </a:r>
          </a:p>
          <a:p>
            <a:pPr marL="984250" lvl="1" indent="-177800">
              <a:lnSpc>
                <a:spcPct val="150000"/>
              </a:lnSpc>
              <a:buFont typeface="+mj-lt"/>
              <a:buAutoNum type="alphaLcPeriod"/>
            </a:pPr>
            <a:endParaRPr lang="en-US" altLang="ko-KR" sz="1600" dirty="0"/>
          </a:p>
          <a:p>
            <a:pPr marL="984250" lvl="1" indent="-177800">
              <a:lnSpc>
                <a:spcPct val="150000"/>
              </a:lnSpc>
              <a:buFont typeface="+mj-lt"/>
              <a:buAutoNum type="alphaLcPeriod"/>
            </a:pPr>
            <a:endParaRPr lang="en-US" altLang="ko-KR" sz="1600" dirty="0"/>
          </a:p>
          <a:p>
            <a:pPr marL="984250" lvl="1" indent="-177800">
              <a:lnSpc>
                <a:spcPct val="150000"/>
              </a:lnSpc>
              <a:buFont typeface="+mj-lt"/>
              <a:buAutoNum type="alphaLcPeriod"/>
            </a:pPr>
            <a:endParaRPr lang="en-US" altLang="ko-KR" sz="1600" dirty="0"/>
          </a:p>
          <a:p>
            <a:pPr marL="984250" lvl="1" indent="-177800">
              <a:lnSpc>
                <a:spcPct val="150000"/>
              </a:lnSpc>
              <a:buFont typeface="+mj-lt"/>
              <a:buAutoNum type="alphaLcPeriod"/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174" y="2610106"/>
            <a:ext cx="6309360" cy="1251585"/>
          </a:xfrm>
          <a:prstGeom prst="rect">
            <a:avLst/>
          </a:prstGeom>
        </p:spPr>
      </p:pic>
      <p:pic>
        <p:nvPicPr>
          <p:cNvPr id="1026" name="Picture 2" descr="https://upload.wikimedia.org/wikipedia/commons/thumb/3/3f/Cytometer.svg/1280px-Cytometer.sv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8"/>
          <a:stretch/>
        </p:blipFill>
        <p:spPr bwMode="auto">
          <a:xfrm>
            <a:off x="1320938" y="3745979"/>
            <a:ext cx="4876800" cy="306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Flow cytometry with intracellular protein staining resul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532" y="4361214"/>
            <a:ext cx="2460308" cy="248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The role of VEGFA in disease progression of myelodysplastic syndrome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10989" y="1000800"/>
            <a:ext cx="81297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E1 – Comparing VEGFA protein expression in MDS </a:t>
            </a:r>
            <a:r>
              <a:rPr lang="en-US" altLang="ko-KR" dirty="0" err="1"/>
              <a:t>VEGF</a:t>
            </a:r>
            <a:r>
              <a:rPr lang="en-US" altLang="ko-KR" baseline="-25000" dirty="0" err="1"/>
              <a:t>high</a:t>
            </a:r>
            <a:r>
              <a:rPr lang="en-US" altLang="ko-KR" dirty="0"/>
              <a:t> and </a:t>
            </a:r>
            <a:r>
              <a:rPr lang="en-US" altLang="ko-KR" dirty="0" err="1"/>
              <a:t>VEGF</a:t>
            </a:r>
            <a:r>
              <a:rPr lang="en-US" altLang="ko-KR" baseline="-25000" dirty="0" err="1"/>
              <a:t>low</a:t>
            </a:r>
            <a:r>
              <a:rPr lang="en-US" altLang="ko-KR" dirty="0"/>
              <a:t> MSC cells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630238" lvl="1" indent="-17303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Method </a:t>
            </a:r>
          </a:p>
          <a:p>
            <a:pPr marL="1149350" lvl="1" indent="-342900">
              <a:lnSpc>
                <a:spcPct val="150000"/>
              </a:lnSpc>
              <a:buFont typeface="+mj-lt"/>
              <a:buAutoNum type="alphaLcPeriod" startAt="2"/>
            </a:pPr>
            <a:r>
              <a:rPr lang="en-US" altLang="ko-KR" sz="1600" dirty="0"/>
              <a:t>Western blot</a:t>
            </a:r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21" y="2572814"/>
            <a:ext cx="5467350" cy="18402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2612"/>
          <a:stretch/>
        </p:blipFill>
        <p:spPr>
          <a:xfrm>
            <a:off x="3031534" y="4479064"/>
            <a:ext cx="5260658" cy="238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1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The role of VEGFA in disease progression of myelodysplastic syndrome 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10989" y="1000800"/>
            <a:ext cx="81297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E1 – Comparing VEGFA protein expression in MDS </a:t>
            </a:r>
            <a:r>
              <a:rPr lang="en-US" altLang="ko-KR" dirty="0" err="1"/>
              <a:t>VEGF</a:t>
            </a:r>
            <a:r>
              <a:rPr lang="en-US" altLang="ko-KR" baseline="-25000" dirty="0" err="1"/>
              <a:t>high</a:t>
            </a:r>
            <a:r>
              <a:rPr lang="en-US" altLang="ko-KR" dirty="0"/>
              <a:t> and </a:t>
            </a:r>
            <a:r>
              <a:rPr lang="en-US" altLang="ko-KR" dirty="0" err="1"/>
              <a:t>VEGF</a:t>
            </a:r>
            <a:r>
              <a:rPr lang="en-US" altLang="ko-KR" baseline="-25000" dirty="0" err="1"/>
              <a:t>low</a:t>
            </a:r>
            <a:r>
              <a:rPr lang="en-US" altLang="ko-KR" dirty="0"/>
              <a:t> MSC cells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630238" lvl="1" indent="-17303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Method </a:t>
            </a:r>
          </a:p>
          <a:p>
            <a:pPr marL="1149350" lvl="1" indent="-342900">
              <a:lnSpc>
                <a:spcPct val="150000"/>
              </a:lnSpc>
              <a:buFont typeface="+mj-lt"/>
              <a:buAutoNum type="alphaLcPeriod" startAt="2"/>
            </a:pPr>
            <a:r>
              <a:rPr lang="en-US" altLang="ko-KR" sz="1600" dirty="0"/>
              <a:t>Western blot</a:t>
            </a:r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6" name="그림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93" y="2789410"/>
            <a:ext cx="5417820" cy="332994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768540" y="4560744"/>
            <a:ext cx="2057400" cy="1468755"/>
            <a:chOff x="510989" y="4567952"/>
            <a:chExt cx="2057400" cy="146875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989" y="4567952"/>
              <a:ext cx="2057400" cy="146875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510989" y="4567952"/>
              <a:ext cx="180989" cy="1974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98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ELISA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130" y="4405417"/>
            <a:ext cx="3153728" cy="197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The role of VEGFA in disease progression of myelodysplastic syndrome 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10989" y="1000800"/>
            <a:ext cx="8129707" cy="485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E1 – Comparing VEGFA protein expression in MDS </a:t>
            </a:r>
            <a:r>
              <a:rPr lang="en-US" altLang="ko-KR" dirty="0" err="1"/>
              <a:t>VEGF</a:t>
            </a:r>
            <a:r>
              <a:rPr lang="en-US" altLang="ko-KR" baseline="-25000" dirty="0" err="1"/>
              <a:t>high</a:t>
            </a:r>
            <a:r>
              <a:rPr lang="en-US" altLang="ko-KR" dirty="0"/>
              <a:t> and </a:t>
            </a:r>
            <a:r>
              <a:rPr lang="en-US" altLang="ko-KR" dirty="0" err="1"/>
              <a:t>VEGF</a:t>
            </a:r>
            <a:r>
              <a:rPr lang="en-US" altLang="ko-KR" baseline="-25000" dirty="0" err="1"/>
              <a:t>low</a:t>
            </a:r>
            <a:r>
              <a:rPr lang="en-US" altLang="ko-KR" dirty="0"/>
              <a:t> MSC cells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630238" lvl="1" indent="-17303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Method </a:t>
            </a:r>
          </a:p>
          <a:p>
            <a:pPr marL="1076325" lvl="1" indent="-269875">
              <a:lnSpc>
                <a:spcPct val="150000"/>
              </a:lnSpc>
              <a:buFont typeface="+mj-lt"/>
              <a:buAutoNum type="alphaLcPeriod" startAt="3"/>
            </a:pPr>
            <a:r>
              <a:rPr lang="en-US" altLang="ko-KR" sz="1600" dirty="0"/>
              <a:t>Enzyme-linked immunosorbent assay (ELISA)</a:t>
            </a:r>
          </a:p>
          <a:p>
            <a:pPr marL="984250" lvl="1" indent="-177800">
              <a:lnSpc>
                <a:spcPct val="150000"/>
              </a:lnSpc>
              <a:buFont typeface="+mj-lt"/>
              <a:buAutoNum type="alphaLcPeriod" startAt="3"/>
            </a:pPr>
            <a:endParaRPr lang="en-US" altLang="ko-KR" sz="1600" dirty="0"/>
          </a:p>
          <a:p>
            <a:pPr marL="984250" lvl="1" indent="-177800">
              <a:lnSpc>
                <a:spcPct val="150000"/>
              </a:lnSpc>
              <a:buFont typeface="+mj-lt"/>
              <a:buAutoNum type="alphaLcPeriod" startAt="3"/>
            </a:pPr>
            <a:endParaRPr lang="en-US" altLang="ko-KR" sz="1600" dirty="0"/>
          </a:p>
          <a:p>
            <a:pPr marL="984250" lvl="1" indent="-177800">
              <a:lnSpc>
                <a:spcPct val="150000"/>
              </a:lnSpc>
              <a:buFont typeface="+mj-lt"/>
              <a:buAutoNum type="alphaLcPeriod" startAt="3"/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22" y="2706903"/>
            <a:ext cx="3340418" cy="10801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37" y="3979513"/>
            <a:ext cx="3940492" cy="1133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926" y="5300047"/>
            <a:ext cx="3787140" cy="11201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562" y="2782404"/>
            <a:ext cx="947261" cy="10287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071" y="3898732"/>
            <a:ext cx="990124" cy="114442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3446" y="5047174"/>
            <a:ext cx="724376" cy="137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9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Background (Preliminary data)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14831" y="1029661"/>
            <a:ext cx="8129707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VEGF mRNA expression in myelodysplastic syndrome mesenchymal stem cells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4920450" y="1672620"/>
            <a:ext cx="3200400" cy="3200400"/>
            <a:chOff x="457200" y="702000"/>
            <a:chExt cx="3200400" cy="3200400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702000"/>
              <a:ext cx="3200400" cy="320040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897679" y="3455458"/>
              <a:ext cx="4910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err="1"/>
                <a:t>VLow</a:t>
              </a:r>
              <a:endParaRPr lang="ko-KR" altLang="en-US" sz="1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96537" y="3451260"/>
              <a:ext cx="4910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Low</a:t>
              </a:r>
              <a:endParaRPr lang="ko-KR" altLang="en-US" sz="1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695395" y="3454746"/>
              <a:ext cx="4910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err="1"/>
                <a:t>Int</a:t>
              </a:r>
              <a:endParaRPr lang="ko-KR" alt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01937" y="3450548"/>
              <a:ext cx="4910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High</a:t>
              </a:r>
              <a:endParaRPr lang="ko-KR" alt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26408" y="3454746"/>
              <a:ext cx="4910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err="1"/>
                <a:t>VHigh</a:t>
              </a:r>
              <a:endParaRPr lang="ko-KR" altLang="en-US" sz="10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925727" y="3450548"/>
              <a:ext cx="4910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sAML</a:t>
              </a:r>
              <a:endParaRPr lang="ko-KR" altLang="en-US" sz="1000" dirty="0"/>
            </a:p>
          </p:txBody>
        </p:sp>
      </p:grpSp>
      <p:graphicFrame>
        <p:nvGraphicFramePr>
          <p:cNvPr id="43" name="표 42"/>
          <p:cNvGraphicFramePr>
            <a:graphicFrameLocks noGrp="1"/>
          </p:cNvGraphicFramePr>
          <p:nvPr>
            <p:extLst/>
          </p:nvPr>
        </p:nvGraphicFramePr>
        <p:xfrm>
          <a:off x="5021250" y="4671420"/>
          <a:ext cx="327660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68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187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IPSS-R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No.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Median (Lowest-Highest)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Very low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1.21 (0.30-1.84)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Low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16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0.85 (0.03-1.43)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 err="1"/>
                        <a:t>Int</a:t>
                      </a:r>
                      <a:endParaRPr lang="ko-KR" altLang="en-US" sz="1200" dirty="0"/>
                    </a:p>
                  </a:txBody>
                  <a:tcPr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0.99 (0.48-1.88)</a:t>
                      </a:r>
                      <a:endParaRPr lang="ko-KR" altLang="en-US" sz="1200" dirty="0"/>
                    </a:p>
                  </a:txBody>
                  <a:tcPr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High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0.91 (0.21-1.38)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Very high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24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1.23 (0.09-1.69)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sAML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17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1.36</a:t>
                      </a:r>
                      <a:r>
                        <a:rPr lang="en-US" altLang="ko-KR" sz="1200" baseline="0" dirty="0"/>
                        <a:t> (1.34-1.39)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4" name="그룹 43"/>
          <p:cNvGrpSpPr/>
          <p:nvPr/>
        </p:nvGrpSpPr>
        <p:grpSpPr>
          <a:xfrm>
            <a:off x="457200" y="1672620"/>
            <a:ext cx="3200400" cy="3200400"/>
            <a:chOff x="4673600" y="700065"/>
            <a:chExt cx="3200400" cy="3200400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3600" y="700065"/>
              <a:ext cx="3200400" cy="32004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5139265" y="3455458"/>
              <a:ext cx="4910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Low</a:t>
              </a:r>
              <a:endParaRPr lang="ko-KR" alt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30331" y="3455458"/>
              <a:ext cx="4910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Int-1</a:t>
              </a:r>
              <a:endParaRPr lang="ko-KR" altLang="en-US" sz="10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21397" y="3455458"/>
              <a:ext cx="4910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Int-2</a:t>
              </a:r>
              <a:endParaRPr lang="ko-KR" altLang="en-US" sz="10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03994" y="3455458"/>
              <a:ext cx="4910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High</a:t>
              </a:r>
              <a:endParaRPr lang="ko-KR" altLang="en-US" sz="10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086589" y="3450329"/>
              <a:ext cx="4910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sAML</a:t>
              </a:r>
              <a:endParaRPr lang="ko-KR" altLang="en-US" sz="1000" dirty="0"/>
            </a:p>
          </p:txBody>
        </p:sp>
      </p:grpSp>
      <p:graphicFrame>
        <p:nvGraphicFramePr>
          <p:cNvPr id="51" name="표 50"/>
          <p:cNvGraphicFramePr>
            <a:graphicFrameLocks noGrp="1"/>
          </p:cNvGraphicFramePr>
          <p:nvPr>
            <p:extLst/>
          </p:nvPr>
        </p:nvGraphicFramePr>
        <p:xfrm>
          <a:off x="525600" y="4671420"/>
          <a:ext cx="3276600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68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187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IPSS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No.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Median (Lowest-Highest)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Low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0.82 (0.04-1.84)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Int-1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43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0.99 (0.03-1.88)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Int-2</a:t>
                      </a:r>
                      <a:endParaRPr lang="ko-KR" altLang="en-US" sz="1200" dirty="0"/>
                    </a:p>
                  </a:txBody>
                  <a:tcPr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29</a:t>
                      </a:r>
                      <a:endParaRPr lang="ko-KR" altLang="en-US" sz="1200" dirty="0"/>
                    </a:p>
                  </a:txBody>
                  <a:tcPr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1.04 (0.09-1.69), </a:t>
                      </a:r>
                      <a:endParaRPr lang="ko-KR" altLang="en-US" sz="1200" dirty="0"/>
                    </a:p>
                  </a:txBody>
                  <a:tcPr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High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1.27 (0.73-1.44)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sAML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17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1.36 (1.34-1.39)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2" name="직선 연결선 51"/>
          <p:cNvCxnSpPr/>
          <p:nvPr/>
        </p:nvCxnSpPr>
        <p:spPr>
          <a:xfrm>
            <a:off x="1178927" y="4287562"/>
            <a:ext cx="972602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175736" y="4176149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2151529" y="4176149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178927" y="2426745"/>
            <a:ext cx="194079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174534" y="2426745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119718" y="2426745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2149322" y="4071129"/>
            <a:ext cx="972602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146131" y="3959716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121924" y="3959716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2633127" y="3272820"/>
            <a:ext cx="48630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2635411" y="3161407"/>
            <a:ext cx="0" cy="111413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3119428" y="3161407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587107" y="2210312"/>
            <a:ext cx="204208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5590398" y="2210312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7632006" y="2210312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5999225" y="2426745"/>
            <a:ext cx="1629963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6002516" y="2426745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7629188" y="2426745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6801271" y="4287562"/>
            <a:ext cx="83560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7635592" y="2732825"/>
            <a:ext cx="0" cy="11654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7643276" y="4177417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6801271" y="4171021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7224753" y="4071129"/>
            <a:ext cx="41083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7641996" y="3960984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7222611" y="3954588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115652" y="4084418"/>
            <a:ext cx="8091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i="1" dirty="0"/>
              <a:t>P </a:t>
            </a:r>
            <a:r>
              <a:rPr lang="en-US" altLang="ko-KR" sz="1400" dirty="0"/>
              <a:t>&lt; 0.01</a:t>
            </a:r>
            <a:endParaRPr lang="ko-KR" alt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2647855" y="4089246"/>
            <a:ext cx="809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/>
              <a:t>P </a:t>
            </a:r>
            <a:r>
              <a:rPr lang="en-US" altLang="ko-KR" sz="1400" dirty="0"/>
              <a:t>&lt; 0.01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9740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0989" y="991241"/>
            <a:ext cx="812970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E2 – Comparing normal MSC cell function according to MDS </a:t>
            </a:r>
            <a:r>
              <a:rPr lang="en-US" altLang="ko-KR" dirty="0" err="1"/>
              <a:t>VEGF</a:t>
            </a:r>
            <a:r>
              <a:rPr lang="en-US" altLang="ko-KR" baseline="-25000" dirty="0" err="1"/>
              <a:t>high</a:t>
            </a:r>
            <a:r>
              <a:rPr lang="en-US" altLang="ko-KR" dirty="0"/>
              <a:t> and </a:t>
            </a:r>
            <a:r>
              <a:rPr lang="en-US" altLang="ko-KR" dirty="0" err="1"/>
              <a:t>VEGF</a:t>
            </a:r>
            <a:r>
              <a:rPr lang="en-US" altLang="ko-KR" baseline="-25000" dirty="0" err="1"/>
              <a:t>low</a:t>
            </a:r>
            <a:r>
              <a:rPr lang="en-US" altLang="ko-KR" dirty="0"/>
              <a:t> MSC cells co-culture</a:t>
            </a:r>
            <a:endParaRPr lang="en-US" altLang="ko-KR" sz="1600" dirty="0"/>
          </a:p>
          <a:p>
            <a:pPr marL="630238" lvl="1" indent="-17303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Method </a:t>
            </a:r>
          </a:p>
          <a:p>
            <a:pPr marL="984250" lvl="1" indent="-177800">
              <a:lnSpc>
                <a:spcPct val="150000"/>
              </a:lnSpc>
              <a:buFont typeface="+mj-lt"/>
              <a:buAutoNum type="alphaLcPeriod" startAt="3"/>
            </a:pPr>
            <a:endParaRPr lang="en-US" altLang="ko-KR" sz="1600" dirty="0"/>
          </a:p>
          <a:p>
            <a:pPr marL="984250" lvl="1" indent="-177800">
              <a:lnSpc>
                <a:spcPct val="150000"/>
              </a:lnSpc>
              <a:buFont typeface="+mj-lt"/>
              <a:buAutoNum type="alphaLcPeriod" startAt="3"/>
            </a:pPr>
            <a:endParaRPr lang="en-US" altLang="ko-KR" sz="1600" dirty="0"/>
          </a:p>
          <a:p>
            <a:pPr marL="984250" lvl="1" indent="-177800">
              <a:lnSpc>
                <a:spcPct val="150000"/>
              </a:lnSpc>
              <a:buFont typeface="+mj-lt"/>
              <a:buAutoNum type="alphaLcPeriod" startAt="3"/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1076325" lvl="1" indent="-269875">
              <a:lnSpc>
                <a:spcPct val="150000"/>
              </a:lnSpc>
              <a:buFont typeface="+mj-lt"/>
              <a:buAutoNum type="alphaLcPeriod"/>
            </a:pPr>
            <a:r>
              <a:rPr lang="en-US" altLang="ko-KR" sz="1600" dirty="0">
                <a:solidFill>
                  <a:prstClr val="black"/>
                </a:solidFill>
              </a:rPr>
              <a:t>Cell proliferation</a:t>
            </a:r>
          </a:p>
          <a:p>
            <a:pPr marL="1076325" lvl="1" indent="-269875">
              <a:lnSpc>
                <a:spcPct val="150000"/>
              </a:lnSpc>
              <a:buFont typeface="+mj-lt"/>
              <a:buAutoNum type="alphaLcPeriod"/>
            </a:pPr>
            <a:r>
              <a:rPr lang="en-US" altLang="ko-KR" sz="1600" dirty="0"/>
              <a:t>Stemness (self-renewal)</a:t>
            </a:r>
          </a:p>
          <a:p>
            <a:pPr marL="1076325" lvl="1" indent="-269875">
              <a:lnSpc>
                <a:spcPct val="150000"/>
              </a:lnSpc>
              <a:buFont typeface="+mj-lt"/>
              <a:buAutoNum type="alphaLcPeriod"/>
            </a:pPr>
            <a:r>
              <a:rPr lang="en-US" altLang="ko-KR" sz="1600" dirty="0"/>
              <a:t>Differentiation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The role of VEGFA in disease progression of myelodysplastic syndrome 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3921214" y="2428260"/>
            <a:ext cx="1125121" cy="1338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19927" y="3672000"/>
            <a:ext cx="101737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err="1"/>
              <a:t>VEGF</a:t>
            </a:r>
            <a:r>
              <a:rPr lang="en-US" altLang="ko-KR" sz="1200" baseline="-25000" dirty="0" err="1"/>
              <a:t>high</a:t>
            </a:r>
            <a:r>
              <a:rPr lang="en-US" altLang="ko-KR" sz="1200" baseline="-25000" dirty="0"/>
              <a:t> </a:t>
            </a:r>
            <a:r>
              <a:rPr lang="en-US" altLang="ko-KR" sz="1200" dirty="0"/>
              <a:t>MSC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29142" y="3672000"/>
            <a:ext cx="101737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err="1"/>
              <a:t>VEGF</a:t>
            </a:r>
            <a:r>
              <a:rPr lang="en-US" altLang="ko-KR" sz="1200" baseline="-25000" dirty="0" err="1"/>
              <a:t>low</a:t>
            </a:r>
            <a:r>
              <a:rPr lang="en-US" altLang="ko-KR" sz="1200" baseline="-25000" dirty="0"/>
              <a:t> </a:t>
            </a:r>
            <a:r>
              <a:rPr lang="en-US" altLang="ko-KR" sz="1200" dirty="0"/>
              <a:t>MSC</a:t>
            </a:r>
            <a:endParaRPr lang="ko-KR" altLang="en-US" sz="12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2323073" y="4085965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323073" y="4267196"/>
            <a:ext cx="42095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532611" y="4085965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5130CE4-7AA8-40E9-933B-548FD0DE1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41" y="2638238"/>
            <a:ext cx="3133016" cy="8816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A958D16-8210-4F19-AC63-10AB3F35D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817" y="2641991"/>
            <a:ext cx="3133016" cy="8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4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The role of VEGFA in disease progression of myelodysplastic syndrome 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10989" y="991241"/>
            <a:ext cx="812970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E2 – Comparing normal MSC cell function according to MDS </a:t>
            </a:r>
            <a:r>
              <a:rPr lang="en-US" altLang="ko-KR" dirty="0" err="1"/>
              <a:t>VEGF</a:t>
            </a:r>
            <a:r>
              <a:rPr lang="en-US" altLang="ko-KR" baseline="-25000" dirty="0" err="1"/>
              <a:t>high</a:t>
            </a:r>
            <a:r>
              <a:rPr lang="en-US" altLang="ko-KR" dirty="0"/>
              <a:t> and </a:t>
            </a:r>
            <a:r>
              <a:rPr lang="en-US" altLang="ko-KR" dirty="0" err="1"/>
              <a:t>VEGF</a:t>
            </a:r>
            <a:r>
              <a:rPr lang="en-US" altLang="ko-KR" baseline="-25000" dirty="0" err="1"/>
              <a:t>low</a:t>
            </a:r>
            <a:r>
              <a:rPr lang="en-US" altLang="ko-KR" dirty="0"/>
              <a:t> MSC cells co-culture</a:t>
            </a:r>
            <a:endParaRPr lang="en-US" altLang="ko-KR" sz="1600" dirty="0"/>
          </a:p>
          <a:p>
            <a:pPr marL="630238" lvl="1" indent="-17303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Method </a:t>
            </a:r>
          </a:p>
          <a:p>
            <a:pPr marL="1149350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altLang="ko-KR" sz="1600" dirty="0"/>
              <a:t>Cell proliferation – CFSE assay</a:t>
            </a:r>
          </a:p>
          <a:p>
            <a:pPr marL="984250" lvl="1" indent="-177800">
              <a:lnSpc>
                <a:spcPct val="150000"/>
              </a:lnSpc>
              <a:buFont typeface="+mj-lt"/>
              <a:buAutoNum type="alphaLcPeriod"/>
            </a:pPr>
            <a:endParaRPr lang="en-US" altLang="ko-KR" sz="1600" dirty="0"/>
          </a:p>
          <a:p>
            <a:pPr marL="984250" lvl="1" indent="-177800">
              <a:lnSpc>
                <a:spcPct val="150000"/>
              </a:lnSpc>
              <a:buFont typeface="+mj-lt"/>
              <a:buAutoNum type="alphaLcPeriod"/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849"/>
          <a:stretch/>
        </p:blipFill>
        <p:spPr>
          <a:xfrm>
            <a:off x="6115253" y="4906257"/>
            <a:ext cx="2362200" cy="18760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170" y="2581809"/>
            <a:ext cx="4673918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0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The role of VEGFA in disease progression of myelodysplastic syndrome 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10989" y="991241"/>
            <a:ext cx="812970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E2 – Comparing normal MSC cell function according to MDS </a:t>
            </a:r>
            <a:r>
              <a:rPr lang="en-US" altLang="ko-KR" dirty="0" err="1"/>
              <a:t>VEGF</a:t>
            </a:r>
            <a:r>
              <a:rPr lang="en-US" altLang="ko-KR" baseline="-25000" dirty="0" err="1"/>
              <a:t>high</a:t>
            </a:r>
            <a:r>
              <a:rPr lang="en-US" altLang="ko-KR" dirty="0"/>
              <a:t> and </a:t>
            </a:r>
            <a:r>
              <a:rPr lang="en-US" altLang="ko-KR" dirty="0" err="1"/>
              <a:t>VEGF</a:t>
            </a:r>
            <a:r>
              <a:rPr lang="en-US" altLang="ko-KR" baseline="-25000" dirty="0" err="1"/>
              <a:t>low</a:t>
            </a:r>
            <a:r>
              <a:rPr lang="en-US" altLang="ko-KR" dirty="0"/>
              <a:t> MSC cells co-culture</a:t>
            </a:r>
            <a:endParaRPr lang="en-US" altLang="ko-KR" sz="1600" dirty="0"/>
          </a:p>
          <a:p>
            <a:pPr marL="630238" lvl="1" indent="-17303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Method </a:t>
            </a:r>
          </a:p>
          <a:p>
            <a:pPr marL="1149350" lvl="1" indent="-342900">
              <a:lnSpc>
                <a:spcPct val="150000"/>
              </a:lnSpc>
              <a:buFont typeface="+mj-lt"/>
              <a:buAutoNum type="alphaLcPeriod" startAt="2"/>
            </a:pPr>
            <a:r>
              <a:rPr lang="en-US" altLang="ko-KR" sz="1600" dirty="0"/>
              <a:t>Stemness (self-renewal) – CFU-F assay</a:t>
            </a:r>
          </a:p>
          <a:p>
            <a:pPr marL="984250" lvl="1" indent="-177800">
              <a:lnSpc>
                <a:spcPct val="150000"/>
              </a:lnSpc>
              <a:buFont typeface="+mj-lt"/>
              <a:buAutoNum type="alphaLcPeriod" startAt="2"/>
            </a:pPr>
            <a:endParaRPr lang="en-US" altLang="ko-KR" sz="1600" dirty="0"/>
          </a:p>
          <a:p>
            <a:pPr marL="984250" lvl="1" indent="-177800">
              <a:lnSpc>
                <a:spcPct val="150000"/>
              </a:lnSpc>
              <a:buFont typeface="+mj-lt"/>
              <a:buAutoNum type="alphaLcPeriod" startAt="2"/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08" y="4212008"/>
            <a:ext cx="5580698" cy="151733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08" y="2851334"/>
            <a:ext cx="3274695" cy="120872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379" y="3730670"/>
            <a:ext cx="1485900" cy="202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5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The role of VEGFA in disease progression of myelodysplastic syndrome 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10989" y="991241"/>
            <a:ext cx="812970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E2 – Comparing normal MSC cell function according to MDS </a:t>
            </a:r>
            <a:r>
              <a:rPr lang="en-US" altLang="ko-KR" dirty="0" err="1"/>
              <a:t>VEGF</a:t>
            </a:r>
            <a:r>
              <a:rPr lang="en-US" altLang="ko-KR" baseline="-25000" dirty="0" err="1"/>
              <a:t>high</a:t>
            </a:r>
            <a:r>
              <a:rPr lang="en-US" altLang="ko-KR" dirty="0"/>
              <a:t> and </a:t>
            </a:r>
            <a:r>
              <a:rPr lang="en-US" altLang="ko-KR" dirty="0" err="1"/>
              <a:t>VEGF</a:t>
            </a:r>
            <a:r>
              <a:rPr lang="en-US" altLang="ko-KR" baseline="-25000" dirty="0" err="1"/>
              <a:t>low</a:t>
            </a:r>
            <a:r>
              <a:rPr lang="en-US" altLang="ko-KR" dirty="0"/>
              <a:t> MSC cells co-culture</a:t>
            </a:r>
            <a:endParaRPr lang="en-US" altLang="ko-KR" sz="1600" dirty="0"/>
          </a:p>
          <a:p>
            <a:pPr marL="630238" lvl="1" indent="-17303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Method </a:t>
            </a:r>
          </a:p>
          <a:p>
            <a:pPr marL="1149350" lvl="1" indent="-342900">
              <a:lnSpc>
                <a:spcPct val="150000"/>
              </a:lnSpc>
              <a:buFont typeface="+mj-lt"/>
              <a:buAutoNum type="alphaLcPeriod" startAt="3"/>
            </a:pPr>
            <a:r>
              <a:rPr lang="en-US" altLang="ko-KR" sz="1600" dirty="0"/>
              <a:t>Differentiation</a:t>
            </a:r>
          </a:p>
          <a:p>
            <a:pPr marL="984250" lvl="1" indent="-177800">
              <a:lnSpc>
                <a:spcPct val="150000"/>
              </a:lnSpc>
              <a:buFont typeface="+mj-lt"/>
              <a:buAutoNum type="alphaLcPeriod" startAt="3"/>
            </a:pPr>
            <a:endParaRPr lang="en-US" altLang="ko-KR" sz="1600" dirty="0"/>
          </a:p>
          <a:p>
            <a:pPr marL="984250" lvl="1" indent="-177800">
              <a:lnSpc>
                <a:spcPct val="150000"/>
              </a:lnSpc>
              <a:buFont typeface="+mj-lt"/>
              <a:buAutoNum type="alphaLcPeriod" startAt="3"/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  <a:p>
            <a:pPr marL="806450" lvl="1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52" y="2744495"/>
            <a:ext cx="5516880" cy="39471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61171" y="3018263"/>
            <a:ext cx="141249" cy="19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08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Background (Preliminary data)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14831" y="1029661"/>
            <a:ext cx="8129707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VEGF mRNA expression in myelodysplastic syndrome mesenchymal stem cells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4920450" y="1672624"/>
            <a:ext cx="3200400" cy="3200400"/>
            <a:chOff x="457200" y="702000"/>
            <a:chExt cx="3200400" cy="3200400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702000"/>
              <a:ext cx="3200400" cy="3200400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897679" y="3455458"/>
              <a:ext cx="4910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≤2</a:t>
              </a:r>
              <a:endParaRPr lang="ko-KR" altLang="en-US" sz="10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404113" y="3451260"/>
              <a:ext cx="4910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2-5</a:t>
              </a:r>
              <a:endParaRPr lang="ko-KR" altLang="en-US" sz="10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902863" y="3454746"/>
              <a:ext cx="4910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5-10</a:t>
              </a:r>
              <a:endParaRPr lang="ko-KR" altLang="en-US" sz="10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390300" y="3450548"/>
              <a:ext cx="4910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10-20</a:t>
              </a:r>
              <a:endParaRPr lang="ko-KR" altLang="en-US" sz="10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879623" y="3450548"/>
              <a:ext cx="4910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&gt;20</a:t>
              </a:r>
              <a:endParaRPr lang="ko-KR" altLang="en-US" sz="1000" dirty="0"/>
            </a:p>
          </p:txBody>
        </p:sp>
      </p:grpSp>
      <p:graphicFrame>
        <p:nvGraphicFramePr>
          <p:cNvPr id="86" name="표 85"/>
          <p:cNvGraphicFramePr>
            <a:graphicFrameLocks noGrp="1"/>
          </p:cNvGraphicFramePr>
          <p:nvPr>
            <p:extLst/>
          </p:nvPr>
        </p:nvGraphicFramePr>
        <p:xfrm>
          <a:off x="5021250" y="4672612"/>
          <a:ext cx="3276600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68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187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IPSS-R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No.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Median (Lowest-Highest)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≤2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32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1.05 (0.03-1.84)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2.1-4.9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14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0.84 (0.04-1.43)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5-10</a:t>
                      </a:r>
                      <a:endParaRPr lang="ko-KR" altLang="en-US" sz="1200" dirty="0"/>
                    </a:p>
                  </a:txBody>
                  <a:tcPr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27</a:t>
                      </a:r>
                      <a:endParaRPr lang="ko-KR" altLang="en-US" sz="1200" dirty="0"/>
                    </a:p>
                  </a:txBody>
                  <a:tcPr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1.02 (0.09-1.88)</a:t>
                      </a:r>
                      <a:endParaRPr lang="ko-KR" altLang="en-US" sz="1200" dirty="0"/>
                    </a:p>
                  </a:txBody>
                  <a:tcPr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10.1-20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1.33 (0.73-1.69)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&gt;20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15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1.36 (1.34)-1.39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87" name="그룹 86"/>
          <p:cNvGrpSpPr/>
          <p:nvPr/>
        </p:nvGrpSpPr>
        <p:grpSpPr>
          <a:xfrm>
            <a:off x="457200" y="1672624"/>
            <a:ext cx="3200400" cy="3200400"/>
            <a:chOff x="649208" y="946609"/>
            <a:chExt cx="3200400" cy="3200400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208" y="946609"/>
              <a:ext cx="3200400" cy="3200400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1115673" y="3700067"/>
              <a:ext cx="4910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&lt;5</a:t>
              </a:r>
              <a:endParaRPr lang="ko-KR" altLang="en-US" sz="1000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789078" y="3695157"/>
              <a:ext cx="4910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5-10</a:t>
              </a:r>
              <a:endParaRPr lang="ko-KR" altLang="en-US" sz="10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402518" y="3693877"/>
              <a:ext cx="4910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11-20</a:t>
              </a:r>
              <a:endParaRPr lang="ko-KR" altLang="en-US" sz="10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015018" y="3693877"/>
              <a:ext cx="49106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&gt;20</a:t>
              </a:r>
              <a:endParaRPr lang="ko-KR" altLang="en-US" sz="1000" dirty="0"/>
            </a:p>
          </p:txBody>
        </p:sp>
      </p:grpSp>
      <p:graphicFrame>
        <p:nvGraphicFramePr>
          <p:cNvPr id="93" name="표 92"/>
          <p:cNvGraphicFramePr>
            <a:graphicFrameLocks noGrp="1"/>
          </p:cNvGraphicFramePr>
          <p:nvPr>
            <p:extLst/>
          </p:nvPr>
        </p:nvGraphicFramePr>
        <p:xfrm>
          <a:off x="525600" y="4671424"/>
          <a:ext cx="3276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68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187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Blast</a:t>
                      </a:r>
                      <a:r>
                        <a:rPr lang="en-US" altLang="ko-KR" sz="1200" baseline="0" dirty="0"/>
                        <a:t> by IPSS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No.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Median (Lowest-Highest)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&lt;5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46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0.93 (0.03-1.84)</a:t>
                      </a:r>
                      <a:endParaRPr lang="ko-KR" altLang="en-US" sz="12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5-10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27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1.02</a:t>
                      </a:r>
                      <a:r>
                        <a:rPr lang="en-US" altLang="ko-KR" sz="1200" baseline="0" dirty="0"/>
                        <a:t> (0.09-1.88)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11-20</a:t>
                      </a:r>
                      <a:endParaRPr lang="ko-KR" altLang="en-US" sz="1200" dirty="0"/>
                    </a:p>
                  </a:txBody>
                  <a:tcPr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1.33 (0.73-1.69)</a:t>
                      </a:r>
                      <a:endParaRPr lang="ko-KR" altLang="en-US" sz="1200" dirty="0"/>
                    </a:p>
                  </a:txBody>
                  <a:tcPr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&gt;20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15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1.36 (1.37-1.39)</a:t>
                      </a:r>
                      <a:endParaRPr lang="ko-KR" altLang="en-US" sz="1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4" name="직선 연결선 93"/>
          <p:cNvCxnSpPr/>
          <p:nvPr/>
        </p:nvCxnSpPr>
        <p:spPr>
          <a:xfrm>
            <a:off x="1237129" y="2119389"/>
            <a:ext cx="1221762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1242356" y="2119389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2451210" y="2119389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1842885" y="4169737"/>
            <a:ext cx="1221762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1842885" y="4053196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3058297" y="4053196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1840329" y="2310210"/>
            <a:ext cx="610881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2447374" y="2310210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1841605" y="2307648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1237129" y="3647231"/>
            <a:ext cx="182751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1233602" y="3530690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058303" y="3522367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5598778" y="2114268"/>
            <a:ext cx="149696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5597655" y="2114268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7096089" y="2120672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5597655" y="2359514"/>
            <a:ext cx="1991242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5599038" y="2359514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7587914" y="2365918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120010" y="4279876"/>
            <a:ext cx="1496960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6118887" y="4164616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7615987" y="4164670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6112380" y="4048076"/>
            <a:ext cx="983709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6123957" y="3932816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7107563" y="3937886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6603883" y="3808590"/>
            <a:ext cx="498556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6602760" y="3693330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7100940" y="3692050"/>
            <a:ext cx="0" cy="12166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6616583" y="2640190"/>
            <a:ext cx="966957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6615460" y="2632880"/>
            <a:ext cx="0" cy="11654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7583540" y="2631600"/>
            <a:ext cx="0" cy="121666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7115652" y="4084422"/>
            <a:ext cx="8091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i="1" dirty="0"/>
              <a:t>P </a:t>
            </a:r>
            <a:r>
              <a:rPr lang="en-US" altLang="ko-KR" sz="1400" dirty="0"/>
              <a:t>&lt; 0.01</a:t>
            </a:r>
            <a:endParaRPr lang="ko-KR" altLang="en-US" sz="1400" dirty="0"/>
          </a:p>
        </p:txBody>
      </p:sp>
      <p:sp>
        <p:nvSpPr>
          <p:cNvPr id="125" name="TextBox 124"/>
          <p:cNvSpPr txBox="1"/>
          <p:nvPr/>
        </p:nvSpPr>
        <p:spPr>
          <a:xfrm>
            <a:off x="2645702" y="4083776"/>
            <a:ext cx="80914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i="1" dirty="0"/>
              <a:t>P </a:t>
            </a:r>
            <a:r>
              <a:rPr lang="en-US" altLang="ko-KR" sz="1400" dirty="0"/>
              <a:t>&lt; 0.01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9635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958464"/>
              </p:ext>
            </p:extLst>
          </p:nvPr>
        </p:nvGraphicFramePr>
        <p:xfrm>
          <a:off x="178209" y="1705442"/>
          <a:ext cx="8801758" cy="461029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3042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3212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6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4541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89612"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References</a:t>
                      </a:r>
                      <a:endParaRPr lang="ko-KR" sz="12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</a:rPr>
                        <a:t>No.</a:t>
                      </a:r>
                      <a:endParaRPr lang="ko-KR" sz="12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Method</a:t>
                      </a:r>
                      <a:endParaRPr lang="ko-KR" sz="12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Findings</a:t>
                      </a:r>
                      <a:endParaRPr lang="ko-KR" sz="12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Angiogenesis</a:t>
                      </a:r>
                      <a:r>
                        <a:rPr lang="en-US" altLang="ko-KR" sz="1200" b="1" kern="100" baseline="0" dirty="0" smtClean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and  </a:t>
                      </a:r>
                    </a:p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kern="100" baseline="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MDS </a:t>
                      </a:r>
                      <a:r>
                        <a:rPr lang="en-US" altLang="ko-KR" sz="1200" b="1" kern="100" baseline="0" dirty="0" smtClean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risk correlation</a:t>
                      </a:r>
                      <a:endParaRPr lang="ko-KR" sz="1200" b="1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6326"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 err="1">
                          <a:effectLst/>
                        </a:rPr>
                        <a:t>Leuk</a:t>
                      </a:r>
                      <a:r>
                        <a:rPr lang="en-US" sz="1000" b="0" kern="100" dirty="0">
                          <a:effectLst/>
                        </a:rPr>
                        <a:t> Res. 2006 Mar;30(3):247-53.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53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BM MVD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MDS &gt; Healthy control (</a:t>
                      </a:r>
                      <a:r>
                        <a:rPr lang="en-US" sz="1000" i="1" kern="10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= 0.02)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Highest in RAEB group (</a:t>
                      </a:r>
                      <a:r>
                        <a:rPr lang="en-US" sz="1000" i="1" kern="10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= NS)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BM blast (</a:t>
                      </a:r>
                      <a:r>
                        <a:rPr lang="en-US" sz="1000" i="1" kern="10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= NS</a:t>
                      </a:r>
                      <a:r>
                        <a:rPr lang="en-US" sz="1000" kern="100" dirty="0" smtClean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</a:p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solidFill>
                            <a:schemeClr val="tx1"/>
                          </a:solidFill>
                          <a:effectLst/>
                        </a:rPr>
                        <a:t>MVD 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not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∝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OS 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kern="100" dirty="0">
                          <a:effectLst/>
                          <a:latin typeface="Calibri (본문)"/>
                          <a:ea typeface="+mj-ea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ko-KR" sz="1200" b="1" kern="100" dirty="0" smtClean="0">
                          <a:effectLst/>
                          <a:latin typeface="Calibri (본문)"/>
                          <a:ea typeface="+mj-ea"/>
                          <a:cs typeface="Times New Roman" panose="02020603050405020304" pitchFamily="18" charset="0"/>
                        </a:rPr>
                        <a:t>ot</a:t>
                      </a:r>
                      <a:r>
                        <a:rPr lang="en-US" altLang="ko-KR" sz="1200" b="1" kern="100" baseline="0" dirty="0" smtClean="0">
                          <a:effectLst/>
                          <a:latin typeface="Calibri (본문)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b="1" kern="100" baseline="0" dirty="0">
                          <a:effectLst/>
                          <a:latin typeface="Calibri (본문)"/>
                          <a:ea typeface="+mj-ea"/>
                          <a:cs typeface="Times New Roman" panose="02020603050405020304" pitchFamily="18" charset="0"/>
                        </a:rPr>
                        <a:t>checked</a:t>
                      </a:r>
                      <a:endParaRPr lang="ko-KR" sz="1200" b="1" kern="100" dirty="0">
                        <a:effectLst/>
                        <a:latin typeface="Calibri (본문)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4270"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</a:rPr>
                        <a:t>Am J </a:t>
                      </a:r>
                      <a:r>
                        <a:rPr lang="en-US" sz="1000" b="0" kern="100" dirty="0" err="1">
                          <a:effectLst/>
                        </a:rPr>
                        <a:t>Clin</a:t>
                      </a:r>
                      <a:r>
                        <a:rPr lang="en-US" sz="1000" b="0" kern="100" dirty="0">
                          <a:effectLst/>
                        </a:rPr>
                        <a:t> </a:t>
                      </a:r>
                      <a:r>
                        <a:rPr lang="en-US" sz="1000" b="0" kern="100" dirty="0" err="1">
                          <a:effectLst/>
                        </a:rPr>
                        <a:t>Pathol</a:t>
                      </a:r>
                      <a:r>
                        <a:rPr lang="en-US" sz="1000" b="0" kern="100" dirty="0">
                          <a:effectLst/>
                        </a:rPr>
                        <a:t>. 2013 Mar;139(3):380-7.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79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VEGF levels (VEGFi)</a:t>
                      </a:r>
                      <a:r>
                        <a:rPr lang="en-US" sz="1000" kern="100" baseline="0" dirty="0">
                          <a:effectLst/>
                        </a:rPr>
                        <a:t> = </a:t>
                      </a:r>
                      <a:r>
                        <a:rPr lang="en-US" sz="1000" kern="100" dirty="0">
                          <a:effectLst/>
                        </a:rPr>
                        <a:t>Cellularity × VEGF+ CD34+ cells by IHC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VEGFi – Very high risk (WPSS) &gt; Very low risk (WPSS) (</a:t>
                      </a:r>
                      <a:r>
                        <a:rPr lang="en-US" sz="1000" i="1" kern="10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= 0.01)</a:t>
                      </a:r>
                    </a:p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Poor or Intermediate karyotype &gt; Good karyotype (</a:t>
                      </a:r>
                      <a:r>
                        <a:rPr lang="en-US" sz="1000" i="1" kern="10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= 0.015)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High VEGFi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∝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T/F dependency (OR 10.38; 95% CI 1.02</a:t>
                      </a:r>
                      <a:r>
                        <a:rPr lang="en-US" sz="1000" kern="100" baseline="0" dirty="0">
                          <a:solidFill>
                            <a:schemeClr val="tx1"/>
                          </a:solidFill>
                          <a:effectLst/>
                        </a:rPr>
                        <a:t>– 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106.0), Poor LFS and OS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kern="100" baseline="0" dirty="0" smtClean="0">
                          <a:effectLst/>
                          <a:latin typeface="Calibri (본문)"/>
                          <a:ea typeface="+mj-ea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altLang="ko-KR" sz="1200" b="1" kern="100" baseline="0" dirty="0">
                          <a:effectLst/>
                          <a:latin typeface="Calibri (본문)"/>
                          <a:ea typeface="+mj-ea"/>
                          <a:cs typeface="Times New Roman" panose="02020603050405020304" pitchFamily="18" charset="0"/>
                        </a:rPr>
                        <a:t>correlation</a:t>
                      </a:r>
                      <a:endParaRPr lang="ko-KR" sz="1200" b="1" kern="100" dirty="0">
                        <a:effectLst/>
                        <a:latin typeface="Calibri (본문)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1681"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</a:rPr>
                        <a:t>Leukemia. 2008;22:530-537.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128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Circulating endothelial cells (CEC) by flow-cytometry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CEC – MDS &gt; Control (</a:t>
                      </a:r>
                      <a:r>
                        <a:rPr lang="en-US" sz="1000" i="1" kern="10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&lt; 0.01)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CEC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∝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-IPSS (R = -0.55, </a:t>
                      </a:r>
                      <a:r>
                        <a:rPr lang="en-US" sz="1000" i="1" kern="10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&lt;0.01)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CEC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∝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MVD (R = 0.62, </a:t>
                      </a:r>
                      <a:r>
                        <a:rPr lang="en-US" sz="1000" i="1" kern="10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&lt;0.01)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Progenitor-to-mature CEC ratio = MDS &gt; Control (</a:t>
                      </a:r>
                      <a:r>
                        <a:rPr lang="en-US" sz="1000" i="1" kern="10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&lt;0.01)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CEC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∝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ECFC (Endothelial colony-forming cells) (R= 0.57, </a:t>
                      </a:r>
                      <a:r>
                        <a:rPr lang="en-US" sz="1000" i="1" kern="10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= 0.02)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ECFC – MDS &gt; Control (</a:t>
                      </a:r>
                      <a:r>
                        <a:rPr lang="en-US" sz="1000" i="1" kern="10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= 0.01)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altLang="ko-KR" sz="1200" b="1" kern="100" dirty="0" smtClean="0">
                          <a:effectLst/>
                          <a:latin typeface="Calibri (본문)"/>
                          <a:ea typeface="+mj-ea"/>
                          <a:cs typeface="Times New Roman" panose="02020603050405020304" pitchFamily="18" charset="0"/>
                        </a:rPr>
                        <a:t> correlation</a:t>
                      </a:r>
                      <a:endParaRPr lang="ko-KR" altLang="ko-KR" sz="1200" b="1" kern="100" dirty="0">
                        <a:effectLst/>
                        <a:latin typeface="Calibri (본문)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 err="1">
                          <a:effectLst/>
                        </a:rPr>
                        <a:t>Pathol</a:t>
                      </a:r>
                      <a:r>
                        <a:rPr lang="en-US" sz="1000" b="0" kern="100" dirty="0">
                          <a:effectLst/>
                        </a:rPr>
                        <a:t> </a:t>
                      </a:r>
                      <a:r>
                        <a:rPr lang="en-US" sz="1000" b="0" kern="100" dirty="0" err="1">
                          <a:effectLst/>
                        </a:rPr>
                        <a:t>Oncol</a:t>
                      </a:r>
                      <a:r>
                        <a:rPr lang="en-US" sz="1000" b="0" kern="100" dirty="0">
                          <a:effectLst/>
                        </a:rPr>
                        <a:t> Res. 2012 Jul;18(3):681-90.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71(50)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31(20)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MVD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BM VEGF (IHC)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MVD – MDS &gt; Control (</a:t>
                      </a:r>
                      <a:r>
                        <a:rPr lang="en-US" sz="1000" i="1" kern="10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= 0.03)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VEGF expression – MDS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≒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Control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MVD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∝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survival (P = 0.02), not </a:t>
                      </a:r>
                      <a:r>
                        <a:rPr lang="ko-KR" alt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∝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in multivariate analysis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VEGF expression not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∝ 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survival 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kern="100" dirty="0">
                          <a:effectLst/>
                          <a:latin typeface="Calibri (본문)"/>
                          <a:ea typeface="+mj-ea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altLang="ko-KR" sz="1200" b="1" kern="100" dirty="0" smtClean="0">
                          <a:effectLst/>
                          <a:latin typeface="Calibri (본문)"/>
                          <a:ea typeface="+mj-ea"/>
                          <a:cs typeface="Times New Roman" panose="02020603050405020304" pitchFamily="18" charset="0"/>
                        </a:rPr>
                        <a:t>ot</a:t>
                      </a:r>
                      <a:r>
                        <a:rPr lang="en-US" altLang="ko-KR" sz="1200" b="1" kern="100" baseline="0" dirty="0" smtClean="0">
                          <a:effectLst/>
                          <a:latin typeface="Calibri (본문)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b="1" kern="100" baseline="0" dirty="0">
                          <a:effectLst/>
                          <a:latin typeface="Calibri (본문)"/>
                          <a:ea typeface="+mj-ea"/>
                          <a:cs typeface="Times New Roman" panose="02020603050405020304" pitchFamily="18" charset="0"/>
                        </a:rPr>
                        <a:t>checked</a:t>
                      </a:r>
                      <a:endParaRPr lang="ko-KR" sz="1200" b="1" kern="100" dirty="0">
                        <a:effectLst/>
                        <a:latin typeface="Calibri (본문)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3BCC022-EF3F-4BC9-AA78-CDCA5149019E}"/>
              </a:ext>
            </a:extLst>
          </p:cNvPr>
          <p:cNvSpPr txBox="1"/>
          <p:nvPr/>
        </p:nvSpPr>
        <p:spPr>
          <a:xfrm>
            <a:off x="514831" y="1029661"/>
            <a:ext cx="8129707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Area of controversies – </a:t>
            </a:r>
            <a:r>
              <a:rPr lang="en-US" altLang="ko-KR" dirty="0" smtClean="0"/>
              <a:t>cell </a:t>
            </a:r>
            <a:r>
              <a:rPr lang="en-US" altLang="ko-KR" dirty="0"/>
              <a:t>or </a:t>
            </a:r>
            <a:r>
              <a:rPr lang="en-US" altLang="ko-KR" dirty="0" smtClean="0"/>
              <a:t>tissue </a:t>
            </a:r>
            <a:r>
              <a:rPr lang="en-US" altLang="ko-KR" dirty="0"/>
              <a:t>other than </a:t>
            </a:r>
            <a:r>
              <a:rPr lang="en-US" altLang="ko-KR" dirty="0" smtClean="0"/>
              <a:t>mesenchymal stem cell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Background (Angiogenesis)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8971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3101"/>
              </p:ext>
            </p:extLst>
          </p:nvPr>
        </p:nvGraphicFramePr>
        <p:xfrm>
          <a:off x="180000" y="1706400"/>
          <a:ext cx="8802000" cy="4382897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303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33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6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6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452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89612"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References</a:t>
                      </a:r>
                      <a:endParaRPr lang="ko-KR" sz="12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</a:rPr>
                        <a:t>No.</a:t>
                      </a:r>
                      <a:endParaRPr lang="ko-KR" sz="12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Method</a:t>
                      </a:r>
                      <a:endParaRPr lang="ko-KR" sz="12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Findings</a:t>
                      </a:r>
                      <a:endParaRPr lang="ko-KR" sz="12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Angiogenesis</a:t>
                      </a:r>
                      <a:r>
                        <a:rPr lang="en-US" altLang="ko-KR" sz="1200" b="1" kern="100" baseline="0" dirty="0" smtClean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 and  </a:t>
                      </a:r>
                    </a:p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kern="100" baseline="0" dirty="0" smtClean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MDS risk correlation</a:t>
                      </a:r>
                      <a:endParaRPr lang="ko-KR" altLang="ko-KR" sz="1200" b="1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1328"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</a:rPr>
                        <a:t>Br J </a:t>
                      </a:r>
                      <a:r>
                        <a:rPr lang="en-US" sz="1000" b="0" kern="100" dirty="0" err="1">
                          <a:effectLst/>
                        </a:rPr>
                        <a:t>Haematol</a:t>
                      </a:r>
                      <a:r>
                        <a:rPr lang="en-US" sz="1000" b="0" kern="100" dirty="0">
                          <a:effectLst/>
                        </a:rPr>
                        <a:t>. 2007 May;137(3):206-15.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9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10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10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8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 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MVD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qRT</a:t>
                      </a:r>
                      <a:r>
                        <a:rPr lang="en-US" sz="1000" kern="100" dirty="0">
                          <a:effectLst/>
                        </a:rPr>
                        <a:t>-PCR (MNC</a:t>
                      </a:r>
                      <a:r>
                        <a:rPr lang="en-US" sz="1000" kern="100" dirty="0" smtClean="0">
                          <a:effectLst/>
                        </a:rPr>
                        <a:t>)</a:t>
                      </a:r>
                    </a:p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altLang="ko-KR" sz="1000" b="0" kern="1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MVD – MDS &amp; de novo AML &gt; Control , MDS &gt; MDS OL, de novo AML &gt; MDS OL</a:t>
                      </a:r>
                      <a:endParaRPr lang="ko-KR" altLang="ko-KR" sz="10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Angiogenic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mediator gene expression (VEGF, 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bFGF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TNFα, HFG, Ang-1, Ang-2) &amp; receptors of 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angiogenic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mediators (VEGFR2, TIE2) – MDS &amp; de novo AML &gt; Control, de novo AML &gt; MDS (MDS  ≒ MDS OL)</a:t>
                      </a:r>
                      <a:endParaRPr lang="ko-KR" altLang="ko-KR" sz="10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Anti-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angiogenic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mediator gene expression (TGFβ) – MDS OL &gt; de novo AML</a:t>
                      </a:r>
                      <a:endParaRPr lang="ko-KR" altLang="ko-KR" sz="10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- correlation</a:t>
                      </a:r>
                      <a:endParaRPr kumimoji="0" lang="ko-KR" altLang="ko-KR" sz="12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1328"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</a:rPr>
                        <a:t>Br J </a:t>
                      </a:r>
                      <a:r>
                        <a:rPr lang="en-US" sz="1000" b="0" kern="100" dirty="0" err="1">
                          <a:effectLst/>
                        </a:rPr>
                        <a:t>Haematol</a:t>
                      </a:r>
                      <a:r>
                        <a:rPr lang="en-US" sz="1000" b="0" kern="100" dirty="0">
                          <a:effectLst/>
                        </a:rPr>
                        <a:t>. 2002 Jul;118(1):151-6.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41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66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Western blot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Radioimmunoassay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(BM mononuclear cells)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VEGF – MDS &gt; AML (P &lt; 0.01)</a:t>
                      </a:r>
                    </a:p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VEGFR-1 – AML &gt; MDS (</a:t>
                      </a:r>
                      <a:r>
                        <a:rPr lang="en-US" sz="1000" i="1" kern="100" dirty="0">
                          <a:effectLst/>
                        </a:rPr>
                        <a:t>P</a:t>
                      </a:r>
                      <a:r>
                        <a:rPr lang="en-US" sz="1000" kern="100" dirty="0">
                          <a:effectLst/>
                        </a:rPr>
                        <a:t> &lt; 0.01)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VEGFR-2 – AML </a:t>
                      </a:r>
                      <a:r>
                        <a:rPr lang="ko-KR" sz="1000" kern="100" dirty="0">
                          <a:effectLst/>
                        </a:rPr>
                        <a:t>≒ </a:t>
                      </a:r>
                      <a:r>
                        <a:rPr lang="en-US" sz="1000" kern="100" dirty="0">
                          <a:effectLst/>
                        </a:rPr>
                        <a:t>MDS (</a:t>
                      </a:r>
                      <a:r>
                        <a:rPr lang="en-US" sz="1000" i="1" kern="100" dirty="0">
                          <a:effectLst/>
                        </a:rPr>
                        <a:t>P</a:t>
                      </a:r>
                      <a:r>
                        <a:rPr lang="en-US" sz="1000" kern="100" dirty="0">
                          <a:effectLst/>
                        </a:rPr>
                        <a:t> = 0.50)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VGEFR-1, VEGFR-2  not</a:t>
                      </a:r>
                      <a:r>
                        <a:rPr lang="ko-KR" alt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∝ 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survival, VEGF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∝ 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survival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VEGF </a:t>
                      </a:r>
                      <a:r>
                        <a:rPr lang="ko-KR" sz="1000" kern="100" dirty="0">
                          <a:effectLst/>
                        </a:rPr>
                        <a:t>∝ </a:t>
                      </a:r>
                      <a:r>
                        <a:rPr lang="en-US" sz="1000" kern="100" dirty="0">
                          <a:effectLst/>
                        </a:rPr>
                        <a:t>VEFGR-2 in AML and MDS (</a:t>
                      </a:r>
                      <a:r>
                        <a:rPr lang="en-US" sz="1000" i="1" kern="100" dirty="0">
                          <a:effectLst/>
                        </a:rPr>
                        <a:t>P</a:t>
                      </a:r>
                      <a:r>
                        <a:rPr lang="en-US" sz="1000" kern="100" dirty="0">
                          <a:effectLst/>
                        </a:rPr>
                        <a:t> &lt; 0.01), VEGF not ~ VEGFR-1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00" baseline="0" dirty="0">
                          <a:solidFill>
                            <a:schemeClr val="tx1"/>
                          </a:solidFill>
                          <a:effectLst/>
                          <a:latin typeface="Calibri (본문)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ko-KR" sz="1200" b="1" kern="100" baseline="0" dirty="0" smtClean="0">
                          <a:solidFill>
                            <a:schemeClr val="tx1"/>
                          </a:solidFill>
                          <a:effectLst/>
                          <a:latin typeface="Calibri (본문)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b="1" kern="100" baseline="0" dirty="0">
                          <a:solidFill>
                            <a:schemeClr val="tx1"/>
                          </a:solidFill>
                          <a:effectLst/>
                          <a:latin typeface="Calibri (본문)"/>
                          <a:ea typeface="+mn-ea"/>
                          <a:cs typeface="Times New Roman" panose="02020603050405020304" pitchFamily="18" charset="0"/>
                        </a:rPr>
                        <a:t>correlation</a:t>
                      </a:r>
                      <a:endParaRPr lang="ko-KR" altLang="ko-KR" sz="1200" b="1" kern="100" dirty="0">
                        <a:solidFill>
                          <a:schemeClr val="tx1"/>
                        </a:solidFill>
                        <a:effectLst/>
                        <a:latin typeface="Calibri (본문)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ko-KR" sz="12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rgbClr val="92D05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0139"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 err="1">
                          <a:effectLst/>
                        </a:rPr>
                        <a:t>Leuk</a:t>
                      </a:r>
                      <a:r>
                        <a:rPr lang="en-US" sz="1000" b="0" kern="100" dirty="0">
                          <a:effectLst/>
                        </a:rPr>
                        <a:t> Lymphoma. 2017 Jul;58(7):1711-1720.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188</a:t>
                      </a:r>
                      <a:endParaRPr lang="ko-KR" sz="1000" kern="100">
                        <a:effectLst/>
                      </a:endParaRPr>
                    </a:p>
                    <a:p>
                      <a:pPr algn="ctr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96</a:t>
                      </a:r>
                      <a:endParaRPr lang="ko-KR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VEGF (IHC)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VEGF (BM plasma level &amp; supernatant)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VEGF – MDS &gt; Control (</a:t>
                      </a:r>
                      <a:r>
                        <a:rPr lang="en-US" sz="1000" i="1" kern="100" dirty="0">
                          <a:effectLst/>
                        </a:rPr>
                        <a:t>P</a:t>
                      </a:r>
                      <a:r>
                        <a:rPr lang="en-US" sz="1000" kern="100" dirty="0">
                          <a:effectLst/>
                        </a:rPr>
                        <a:t> &lt; 0.01), low risk </a:t>
                      </a:r>
                      <a:r>
                        <a:rPr lang="ko-KR" alt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≒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 high risk</a:t>
                      </a:r>
                      <a:endParaRPr lang="ko-KR" altLang="ko-KR" sz="1000" kern="100" dirty="0">
                        <a:solidFill>
                          <a:srgbClr val="92D050"/>
                        </a:solidFill>
                        <a:effectLst/>
                      </a:endParaRPr>
                    </a:p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VEGF level </a:t>
                      </a:r>
                      <a:r>
                        <a:rPr lang="ko-KR" alt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∝ 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Apoptotic rate (</a:t>
                      </a:r>
                      <a:r>
                        <a:rPr lang="en-US" altLang="ko-KR" sz="1000" i="1" kern="10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r>
                        <a:rPr lang="en-US" alt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 &lt; 0.01)</a:t>
                      </a:r>
                      <a:endParaRPr lang="ko-KR" altLang="ko-KR" sz="1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VEGF release – low risk &gt; high risk (</a:t>
                      </a:r>
                      <a:r>
                        <a:rPr lang="en-US" sz="1000" i="1" kern="10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&lt; 0.05)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VEGF level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∝ 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Apoptotic rate (</a:t>
                      </a:r>
                      <a:r>
                        <a:rPr lang="en-US" sz="1000" i="1" kern="10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 &lt; 0.01)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latinLnBrk="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VEGF level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</a:rPr>
                        <a:t>∝ 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</a:rPr>
                        <a:t>OS, PFS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- correlation</a:t>
                      </a:r>
                      <a:endParaRPr kumimoji="0" lang="ko-KR" altLang="ko-KR" sz="12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513D605-7084-4949-9197-04FD28D626A2}"/>
              </a:ext>
            </a:extLst>
          </p:cNvPr>
          <p:cNvSpPr txBox="1"/>
          <p:nvPr/>
        </p:nvSpPr>
        <p:spPr>
          <a:xfrm>
            <a:off x="514831" y="1029661"/>
            <a:ext cx="8129707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Area of </a:t>
            </a:r>
            <a:r>
              <a:rPr lang="en-US" altLang="ko-KR" dirty="0" smtClean="0"/>
              <a:t>controversies – </a:t>
            </a:r>
            <a:r>
              <a:rPr lang="en-US" altLang="ko-KR" dirty="0" smtClean="0"/>
              <a:t>cell </a:t>
            </a:r>
            <a:r>
              <a:rPr lang="en-US" altLang="ko-KR" dirty="0" smtClean="0"/>
              <a:t>or </a:t>
            </a:r>
            <a:r>
              <a:rPr lang="en-US" altLang="ko-KR" dirty="0" smtClean="0"/>
              <a:t>tissue </a:t>
            </a:r>
            <a:r>
              <a:rPr lang="en-US" altLang="ko-KR" dirty="0" smtClean="0"/>
              <a:t>other than </a:t>
            </a:r>
            <a:r>
              <a:rPr lang="en-US" altLang="ko-KR" dirty="0"/>
              <a:t>mesenchymal stem cell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Background (Angiogenesis)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4808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Background (mechanism other than angiogenesis)</a:t>
            </a:r>
            <a:endParaRPr lang="en-US" altLang="ko-KR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14831" y="1029661"/>
            <a:ext cx="8129707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Internal and external autocrine VEGF/VEGFR2 loops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9983" y="3357532"/>
            <a:ext cx="73228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j-ea"/>
                <a:ea typeface="+mj-ea"/>
              </a:rPr>
              <a:t>Phosphorylated VEGFR2 in the nuclear protein fractions of untreated cells, suggesting the autocrine loop might result in VEGR2 activation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798" y="1591033"/>
            <a:ext cx="5614035" cy="16868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8" y="1591033"/>
            <a:ext cx="1646873" cy="14401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71608" y="6318000"/>
            <a:ext cx="3225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Blood. 2004 May 15;103(10):3883-9.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48" y="4211456"/>
            <a:ext cx="6213158" cy="214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Background (mechanism other than angiogenesis)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4831" y="1029661"/>
            <a:ext cx="81297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Internal and external autocrine VEGF/VEGFR2 </a:t>
            </a:r>
            <a:r>
              <a:rPr lang="en-US" altLang="ko-KR" dirty="0" smtClean="0"/>
              <a:t>loops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85" y="2209272"/>
            <a:ext cx="4234815" cy="46310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26635" y="1530157"/>
            <a:ext cx="382079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VEGFR2-specific intracellular inhibitor (4.6.1) blocks MAP3 and PI3K pathway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90" y="2209272"/>
            <a:ext cx="4234815" cy="40119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62764" y="1626149"/>
            <a:ext cx="2497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Anti-VEGF Ab. blocks NF-</a:t>
            </a:r>
            <a:r>
              <a:rPr lang="en-US" altLang="ko-KR" sz="1400" dirty="0" err="1">
                <a:latin typeface="+mn-ea"/>
              </a:rPr>
              <a:t>κB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71608" y="6318000"/>
            <a:ext cx="3225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Blood. 2004 May 15;103(10):3883-9.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6091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626" y="338097"/>
            <a:ext cx="859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Background (mechanism other than angiogenesis)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4831" y="1029661"/>
            <a:ext cx="8129707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Activation of NF-</a:t>
            </a:r>
            <a:r>
              <a:rPr lang="el-GR" altLang="ko-KR" dirty="0"/>
              <a:t>κ</a:t>
            </a:r>
            <a:r>
              <a:rPr lang="en-US" altLang="ko-KR" dirty="0"/>
              <a:t>B driven inflammatory programs in mesenchymal elements attenuates hematopoiesis in lower-risk MDS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98" y="1961627"/>
            <a:ext cx="2257425" cy="18288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10101" y="1949350"/>
            <a:ext cx="6048375" cy="3114675"/>
            <a:chOff x="438678" y="1482195"/>
            <a:chExt cx="7560469" cy="389334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678" y="1482195"/>
              <a:ext cx="7560469" cy="3893344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438678" y="3217862"/>
              <a:ext cx="196322" cy="2450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255059" y="5211335"/>
            <a:ext cx="8644464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Gene set enrichment assay (GSEA) – a remarkable abundance of signatures related to the activation of the nuclear factor-kappa B (NF-</a:t>
            </a:r>
            <a:r>
              <a:rPr lang="el-GR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κ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</a:rPr>
              <a:t>B) family of transcription factors</a:t>
            </a:r>
            <a:endParaRPr lang="ko-KR" altLang="en-US" sz="14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41999" y="6316566"/>
            <a:ext cx="304799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/>
              <a:t>Leukemia. 2019 Feb;33(2):536-541.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5562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1071</TotalTime>
  <Words>2161</Words>
  <Application>Microsoft Office PowerPoint</Application>
  <PresentationFormat>화면 슬라이드 쇼(4:3)</PresentationFormat>
  <Paragraphs>511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Calibri (본문)</vt:lpstr>
      <vt:lpstr>맑은 고딕</vt:lpstr>
      <vt:lpstr>Arial</vt:lpstr>
      <vt:lpstr>Calibri</vt:lpstr>
      <vt:lpstr>Calibri Light</vt:lpstr>
      <vt:lpstr>Times New Roman</vt:lpstr>
      <vt:lpstr>Wingdings</vt:lpstr>
      <vt:lpstr>Office 테마</vt:lpstr>
      <vt:lpstr>The role of VEGFA in disease progression of myelodysplastic syndrome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95</cp:revision>
  <dcterms:created xsi:type="dcterms:W3CDTF">2019-06-26T23:09:54Z</dcterms:created>
  <dcterms:modified xsi:type="dcterms:W3CDTF">2019-09-17T11:35:58Z</dcterms:modified>
</cp:coreProperties>
</file>